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3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4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5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6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7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8.xml" ContentType="application/vnd.openxmlformats-officedocument.presentationml.notesSl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9.xml" ContentType="application/vnd.openxmlformats-officedocument.presentationml.notesSl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notesSlides/notesSlide10.xml" ContentType="application/vnd.openxmlformats-officedocument.presentationml.notesSlide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11.xml" ContentType="application/vnd.openxmlformats-officedocument.presentationml.notesSlide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notesSlides/notesSlide12.xml" ContentType="application/vnd.openxmlformats-officedocument.presentationml.notesSlide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notesSlides/notesSlide13.xml" ContentType="application/vnd.openxmlformats-officedocument.presentationml.notesSlide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notesSlides/notesSlide14.xml" ContentType="application/vnd.openxmlformats-officedocument.presentationml.notesSlide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notesSlides/notesSlide15.xml" ContentType="application/vnd.openxmlformats-officedocument.presentationml.notesSlide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notesSlides/notesSlide1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notesSlides/notesSlide17.xml" ContentType="application/vnd.openxmlformats-officedocument.presentationml.notesSlide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notesSlides/notesSlide18.xml" ContentType="application/vnd.openxmlformats-officedocument.presentationml.notesSlide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5" r:id="rId19"/>
    <p:sldId id="276" r:id="rId20"/>
  </p:sldIdLst>
  <p:sldSz cx="12098338" cy="6985000"/>
  <p:notesSz cx="6858000" cy="9144000"/>
  <p:defaultTextStyle>
    <a:defPPr>
      <a:defRPr lang="zh-CN"/>
    </a:defPPr>
    <a:lvl1pPr marL="0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744" y="-90"/>
      </p:cViewPr>
      <p:guideLst>
        <p:guide orient="horz" pos="2200"/>
        <p:guide pos="381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#4">
  <dgm:title val=""/>
  <dgm:desc val=""/>
  <dgm:catLst>
    <dgm:cat type="accent2" pri="11100"/>
  </dgm:catLst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73B03-4D71-4565-8C52-4902BE6377A4}" type="doc">
      <dgm:prSet loTypeId="urn:microsoft.com/office/officeart/2005/8/layout/hierarchy2#4" loCatId="hierarchy" qsTypeId="urn:microsoft.com/office/officeart/2005/8/quickstyle/simple1#5" qsCatId="simple" csTypeId="urn:microsoft.com/office/officeart/2005/8/colors/accent2_1#4" csCatId="accent1" phldr="0"/>
      <dgm:spPr/>
      <dgm:t>
        <a:bodyPr/>
        <a:lstStyle/>
        <a:p>
          <a:endParaRPr lang="zh-CN" altLang="en-US"/>
        </a:p>
      </dgm:t>
    </dgm:pt>
    <dgm:pt modelId="{2AFB1B2A-8749-4E5E-9CB9-0B60F81C46F8}" type="parTrans" cxnId="{64E15DB1-EC9F-4F99-A175-1C8E5A48058A}">
      <dgm:prSet/>
      <dgm:spPr/>
      <dgm:t>
        <a:bodyPr/>
        <a:lstStyle/>
        <a:p>
          <a:endParaRPr lang="zh-CN" altLang="en-US"/>
        </a:p>
      </dgm:t>
    </dgm:pt>
    <dgm:pt modelId="{0605F139-5EF0-48E7-A091-192233D2011D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在流体中运动</a:t>
          </a:r>
        </a:p>
      </dgm:t>
    </dgm:pt>
    <dgm:pt modelId="{AC2BFF99-DAE2-494A-88AB-85D75BC6D2EE}" type="parTrans" cxnId="{98E9878C-2D01-4000-A3C7-FA1C3441BC9B}">
      <dgm:prSet/>
      <dgm:spPr/>
      <dgm:t>
        <a:bodyPr/>
        <a:lstStyle/>
        <a:p>
          <a:endParaRPr lang="zh-CN" altLang="en-US"/>
        </a:p>
      </dgm:t>
    </dgm:pt>
    <dgm:pt modelId="{4530EE7D-F557-4815-9ED2-EABC47F46978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伯努利原理</a:t>
          </a:r>
        </a:p>
      </dgm:t>
    </dgm:pt>
    <dgm:pt modelId="{4A6A0524-D9B7-4A37-8E78-5FE688BDCCE6}" type="parTrans" cxnId="{FBA0696D-1E68-4E3F-9B43-76CC193C4A5E}">
      <dgm:prSet/>
      <dgm:spPr/>
      <dgm:t>
        <a:bodyPr/>
        <a:lstStyle/>
        <a:p>
          <a:endParaRPr lang="zh-CN" altLang="en-US"/>
        </a:p>
      </dgm:t>
    </dgm:pt>
    <dgm:pt modelId="{2C2A4BF3-AA22-4080-9546-909CF9AC3ECB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ea typeface="宋体" panose="02010600030101010101" pitchFamily="2" charset="-122"/>
              <a:sym typeface="+mn-ea"/>
            </a:rPr>
            <a:t>流速大的地方压强小，流速小的地方压强大</a:t>
          </a:r>
          <a:endParaRPr lang="zh-CN" altLang="en-US"/>
        </a:p>
      </dgm:t>
    </dgm:pt>
    <dgm:pt modelId="{39CECE7E-7D7C-4022-9437-1E0813814145}" type="sibTrans" cxnId="{FBA0696D-1E68-4E3F-9B43-76CC193C4A5E}">
      <dgm:prSet/>
      <dgm:spPr/>
      <dgm:t>
        <a:bodyPr/>
        <a:lstStyle/>
        <a:p>
          <a:endParaRPr lang="zh-CN" altLang="en-US"/>
        </a:p>
      </dgm:t>
    </dgm:pt>
    <dgm:pt modelId="{B98A0394-6758-42EB-8D0E-4491BED52B6C}" type="sibTrans" cxnId="{98E9878C-2D01-4000-A3C7-FA1C3441BC9B}">
      <dgm:prSet/>
      <dgm:spPr/>
      <dgm:t>
        <a:bodyPr/>
        <a:lstStyle/>
        <a:p>
          <a:endParaRPr lang="zh-CN" altLang="en-US"/>
        </a:p>
      </dgm:t>
    </dgm:pt>
    <dgm:pt modelId="{694BDBC3-6109-4DDF-823A-234EB43ED554}" type="parTrans" cxnId="{6D572F25-E410-4229-9183-503FEBCF3801}">
      <dgm:prSet/>
      <dgm:spPr/>
      <dgm:t>
        <a:bodyPr/>
        <a:lstStyle/>
        <a:p>
          <a:endParaRPr/>
        </a:p>
      </dgm:t>
    </dgm:pt>
    <dgm:pt modelId="{68AF3B60-3136-4AA4-B18D-4DEC5092586C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流体压强与流速关系实验验证</a:t>
          </a:r>
        </a:p>
      </dgm:t>
    </dgm:pt>
    <dgm:pt modelId="{811353B6-1BEA-4457-B2FD-12C459EB3298}" type="sibTrans" cxnId="{6D572F25-E410-4229-9183-503FEBCF3801}">
      <dgm:prSet/>
      <dgm:spPr/>
      <dgm:t>
        <a:bodyPr/>
        <a:lstStyle/>
        <a:p>
          <a:endParaRPr/>
        </a:p>
      </dgm:t>
    </dgm:pt>
    <dgm:pt modelId="{725D46AE-1671-4F1C-8114-D17F2007B08B}" type="parTrans" cxnId="{4B8CF344-7120-4E97-B7DA-75AE52529185}">
      <dgm:prSet/>
      <dgm:spPr/>
      <dgm:t>
        <a:bodyPr/>
        <a:lstStyle/>
        <a:p>
          <a:endParaRPr/>
        </a:p>
      </dgm:t>
    </dgm:pt>
    <dgm:pt modelId="{2C919241-3910-4B8E-B05D-EC69C09FC62D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鸟儿、飞机的升力</a:t>
          </a:r>
        </a:p>
      </dgm:t>
    </dgm:pt>
    <dgm:pt modelId="{4A4FC8C5-B4BA-42B4-8014-007886FAC5A9}" type="parTrans" cxnId="{8E9D5776-DEB9-4C9F-863D-9B536A78B561}">
      <dgm:prSet/>
      <dgm:spPr/>
      <dgm:t>
        <a:bodyPr/>
        <a:lstStyle/>
        <a:p>
          <a:endParaRPr/>
        </a:p>
      </dgm:t>
    </dgm:pt>
    <dgm:pt modelId="{3F81F4C7-C236-40C9-A6BB-F0CF171E8088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latin typeface="宋体" panose="02010600030101010101" pitchFamily="2" charset="-122"/>
              <a:ea typeface="宋体" panose="02010600030101010101" pitchFamily="2" charset="-122"/>
            </a:rPr>
            <a:t>机翼上下表面产生向上的压力差</a:t>
          </a:r>
        </a:p>
      </dgm:t>
    </dgm:pt>
    <dgm:pt modelId="{1B41A65D-3E6F-452D-8585-69C04B2FAC36}" type="sibTrans" cxnId="{8E9D5776-DEB9-4C9F-863D-9B536A78B561}">
      <dgm:prSet/>
      <dgm:spPr/>
      <dgm:t>
        <a:bodyPr/>
        <a:lstStyle/>
        <a:p>
          <a:endParaRPr/>
        </a:p>
      </dgm:t>
    </dgm:pt>
    <dgm:pt modelId="{EAF98322-CF2E-4214-85AF-589D4F997953}" type="sibTrans" cxnId="{4B8CF344-7120-4E97-B7DA-75AE52529185}">
      <dgm:prSet/>
      <dgm:spPr/>
      <dgm:t>
        <a:bodyPr/>
        <a:lstStyle/>
        <a:p>
          <a:endParaRPr/>
        </a:p>
      </dgm:t>
    </dgm:pt>
    <dgm:pt modelId="{E0FFEB56-236E-4FE9-83BF-31494E265D5A}" type="sibTrans" cxnId="{64E15DB1-EC9F-4F99-A175-1C8E5A48058A}">
      <dgm:prSet/>
      <dgm:spPr/>
      <dgm:t>
        <a:bodyPr/>
        <a:lstStyle/>
        <a:p>
          <a:endParaRPr lang="zh-CN" altLang="en-US"/>
        </a:p>
      </dgm:t>
    </dgm:pt>
    <dgm:pt modelId="{5FBAB40F-6011-4629-9B30-77C9439C91BF}" type="pres">
      <dgm:prSet presAssocID="{EFE73B03-4D71-4565-8C52-4902BE6377A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/>
        </a:p>
      </dgm:t>
    </dgm:pt>
    <dgm:pt modelId="{2332AA2E-A989-4175-BB73-78EA4C3BDB65}" type="pres">
      <dgm:prSet presAssocID="{0605F139-5EF0-48E7-A091-192233D2011D}" presName="root1" presStyleCnt="0"/>
      <dgm:spPr/>
      <dgm:t>
        <a:bodyPr/>
        <a:lstStyle/>
        <a:p>
          <a:endParaRPr/>
        </a:p>
      </dgm:t>
    </dgm:pt>
    <dgm:pt modelId="{24E3F4AB-32FB-4CE0-9DAC-FC4DD26B5900}" type="pres">
      <dgm:prSet presAssocID="{0605F139-5EF0-48E7-A091-192233D2011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44F25638-8073-4DA7-9390-5AC06A304565}" type="pres">
      <dgm:prSet presAssocID="{0605F139-5EF0-48E7-A091-192233D2011D}" presName="level2hierChild" presStyleCnt="0"/>
      <dgm:spPr/>
      <dgm:t>
        <a:bodyPr/>
        <a:lstStyle/>
        <a:p>
          <a:endParaRPr/>
        </a:p>
      </dgm:t>
    </dgm:pt>
    <dgm:pt modelId="{B47BD6C9-6D53-4A69-975F-9CF96E25F10F}" type="pres">
      <dgm:prSet presAssocID="{AC2BFF99-DAE2-494A-88AB-85D75BC6D2EE}" presName="conn2-1" presStyleLbl="parChTrans1D2" presStyleIdx="0" presStyleCnt="3"/>
      <dgm:spPr/>
      <dgm:t>
        <a:bodyPr/>
        <a:lstStyle/>
        <a:p>
          <a:endParaRPr/>
        </a:p>
      </dgm:t>
    </dgm:pt>
    <dgm:pt modelId="{C1833E64-0598-4ED8-B73B-4C820BB35531}" type="pres">
      <dgm:prSet presAssocID="{AC2BFF99-DAE2-494A-88AB-85D75BC6D2EE}" presName="connTx" presStyleLbl="parChTrans1D2" presStyleIdx="0" presStyleCnt="3"/>
      <dgm:spPr/>
      <dgm:t>
        <a:bodyPr/>
        <a:lstStyle/>
        <a:p>
          <a:endParaRPr/>
        </a:p>
      </dgm:t>
    </dgm:pt>
    <dgm:pt modelId="{46F58ACF-5130-428E-B3EF-87D6FEC0C921}" type="pres">
      <dgm:prSet presAssocID="{4530EE7D-F557-4815-9ED2-EABC47F46978}" presName="root2" presStyleCnt="0"/>
      <dgm:spPr/>
      <dgm:t>
        <a:bodyPr/>
        <a:lstStyle/>
        <a:p>
          <a:endParaRPr/>
        </a:p>
      </dgm:t>
    </dgm:pt>
    <dgm:pt modelId="{3C0D5057-54F2-42F8-ADAD-AA27A1CC1A1B}" type="pres">
      <dgm:prSet presAssocID="{4530EE7D-F557-4815-9ED2-EABC47F46978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48673F39-879C-4946-8DC7-FD68F0552920}" type="pres">
      <dgm:prSet presAssocID="{4530EE7D-F557-4815-9ED2-EABC47F46978}" presName="level3hierChild" presStyleCnt="0"/>
      <dgm:spPr/>
      <dgm:t>
        <a:bodyPr/>
        <a:lstStyle/>
        <a:p>
          <a:endParaRPr/>
        </a:p>
      </dgm:t>
    </dgm:pt>
    <dgm:pt modelId="{FA61825B-C877-4D42-AAFB-0586288A9783}" type="pres">
      <dgm:prSet presAssocID="{4A6A0524-D9B7-4A37-8E78-5FE688BDCCE6}" presName="conn2-1" presStyleLbl="parChTrans1D3" presStyleIdx="0" presStyleCnt="2"/>
      <dgm:spPr/>
      <dgm:t>
        <a:bodyPr/>
        <a:lstStyle/>
        <a:p>
          <a:endParaRPr/>
        </a:p>
      </dgm:t>
    </dgm:pt>
    <dgm:pt modelId="{66B35CF0-1806-4E4A-8B50-99A64DECDBA9}" type="pres">
      <dgm:prSet presAssocID="{4A6A0524-D9B7-4A37-8E78-5FE688BDCCE6}" presName="connTx" presStyleLbl="parChTrans1D3" presStyleIdx="0" presStyleCnt="2"/>
      <dgm:spPr/>
      <dgm:t>
        <a:bodyPr/>
        <a:lstStyle/>
        <a:p>
          <a:endParaRPr/>
        </a:p>
      </dgm:t>
    </dgm:pt>
    <dgm:pt modelId="{F95D7524-EA0E-4F9D-9D6F-B10856D5C83F}" type="pres">
      <dgm:prSet presAssocID="{2C2A4BF3-AA22-4080-9546-909CF9AC3ECB}" presName="root2" presStyleCnt="0"/>
      <dgm:spPr/>
      <dgm:t>
        <a:bodyPr/>
        <a:lstStyle/>
        <a:p>
          <a:endParaRPr/>
        </a:p>
      </dgm:t>
    </dgm:pt>
    <dgm:pt modelId="{63712EDC-9AF8-41BC-8F72-ADF8D554FF07}" type="pres">
      <dgm:prSet presAssocID="{2C2A4BF3-AA22-4080-9546-909CF9AC3ECB}" presName="LevelTwoTextNod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E0C65410-D9BC-4E23-87DE-EBBC54AD2166}" type="pres">
      <dgm:prSet presAssocID="{2C2A4BF3-AA22-4080-9546-909CF9AC3ECB}" presName="level3hierChild" presStyleCnt="0"/>
      <dgm:spPr/>
      <dgm:t>
        <a:bodyPr/>
        <a:lstStyle/>
        <a:p>
          <a:endParaRPr/>
        </a:p>
      </dgm:t>
    </dgm:pt>
    <dgm:pt modelId="{BE8080C6-2A89-488D-80DF-2A564235C6AF}" type="pres">
      <dgm:prSet presAssocID="{694BDBC3-6109-4DDF-823A-234EB43ED554}" presName="conn2-1" presStyleLbl="parChTrans1D2" presStyleIdx="1" presStyleCnt="3"/>
      <dgm:spPr/>
      <dgm:t>
        <a:bodyPr/>
        <a:lstStyle/>
        <a:p>
          <a:endParaRPr/>
        </a:p>
      </dgm:t>
    </dgm:pt>
    <dgm:pt modelId="{718586AB-3F6D-4283-A28A-BB804546AA58}" type="pres">
      <dgm:prSet presAssocID="{694BDBC3-6109-4DDF-823A-234EB43ED554}" presName="connTx" presStyleLbl="parChTrans1D2" presStyleIdx="1" presStyleCnt="3"/>
      <dgm:spPr/>
      <dgm:t>
        <a:bodyPr/>
        <a:lstStyle/>
        <a:p>
          <a:endParaRPr/>
        </a:p>
      </dgm:t>
    </dgm:pt>
    <dgm:pt modelId="{57C6785A-8D69-4D7C-81DC-0786D20355D9}" type="pres">
      <dgm:prSet presAssocID="{68AF3B60-3136-4AA4-B18D-4DEC5092586C}" presName="root2" presStyleCnt="0"/>
      <dgm:spPr/>
      <dgm:t>
        <a:bodyPr/>
        <a:lstStyle/>
        <a:p>
          <a:endParaRPr/>
        </a:p>
      </dgm:t>
    </dgm:pt>
    <dgm:pt modelId="{57C5C26A-59CB-429D-980A-D4BA07A8FAC1}" type="pres">
      <dgm:prSet presAssocID="{68AF3B60-3136-4AA4-B18D-4DEC5092586C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23E0622F-60B0-4BE5-BABF-0AB0583338BE}" type="pres">
      <dgm:prSet presAssocID="{68AF3B60-3136-4AA4-B18D-4DEC5092586C}" presName="level3hierChild" presStyleCnt="0"/>
      <dgm:spPr/>
      <dgm:t>
        <a:bodyPr/>
        <a:lstStyle/>
        <a:p>
          <a:endParaRPr/>
        </a:p>
      </dgm:t>
    </dgm:pt>
    <dgm:pt modelId="{3D45F67B-7D0E-4976-8A40-893FB91340B5}" type="pres">
      <dgm:prSet presAssocID="{725D46AE-1671-4F1C-8114-D17F2007B08B}" presName="conn2-1" presStyleLbl="parChTrans1D2" presStyleIdx="2" presStyleCnt="3"/>
      <dgm:spPr/>
      <dgm:t>
        <a:bodyPr/>
        <a:lstStyle/>
        <a:p>
          <a:endParaRPr/>
        </a:p>
      </dgm:t>
    </dgm:pt>
    <dgm:pt modelId="{736025CE-2FA7-416E-90D9-F729DE30C46A}" type="pres">
      <dgm:prSet presAssocID="{725D46AE-1671-4F1C-8114-D17F2007B08B}" presName="connTx" presStyleLbl="parChTrans1D2" presStyleIdx="2" presStyleCnt="3"/>
      <dgm:spPr/>
      <dgm:t>
        <a:bodyPr/>
        <a:lstStyle/>
        <a:p>
          <a:endParaRPr/>
        </a:p>
      </dgm:t>
    </dgm:pt>
    <dgm:pt modelId="{F36C8D81-5AD3-4976-A28B-ABBBEE15998C}" type="pres">
      <dgm:prSet presAssocID="{2C919241-3910-4B8E-B05D-EC69C09FC62D}" presName="root2" presStyleCnt="0"/>
      <dgm:spPr/>
      <dgm:t>
        <a:bodyPr/>
        <a:lstStyle/>
        <a:p>
          <a:endParaRPr/>
        </a:p>
      </dgm:t>
    </dgm:pt>
    <dgm:pt modelId="{D9F7103D-A137-47C7-A492-27D6DAF6C388}" type="pres">
      <dgm:prSet presAssocID="{2C919241-3910-4B8E-B05D-EC69C09FC62D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D8BAF611-4A1A-462D-A9C9-3C9309DEF067}" type="pres">
      <dgm:prSet presAssocID="{2C919241-3910-4B8E-B05D-EC69C09FC62D}" presName="level3hierChild" presStyleCnt="0"/>
      <dgm:spPr/>
      <dgm:t>
        <a:bodyPr/>
        <a:lstStyle/>
        <a:p>
          <a:endParaRPr/>
        </a:p>
      </dgm:t>
    </dgm:pt>
    <dgm:pt modelId="{9ED1FC17-66EE-4315-A6E6-78666AC42E82}" type="pres">
      <dgm:prSet presAssocID="{4A4FC8C5-B4BA-42B4-8014-007886FAC5A9}" presName="conn2-1" presStyleLbl="parChTrans1D3" presStyleIdx="1" presStyleCnt="2"/>
      <dgm:spPr/>
      <dgm:t>
        <a:bodyPr/>
        <a:lstStyle/>
        <a:p>
          <a:endParaRPr/>
        </a:p>
      </dgm:t>
    </dgm:pt>
    <dgm:pt modelId="{18C31186-7D5C-42B5-9BF9-CA946ECE05AC}" type="pres">
      <dgm:prSet presAssocID="{4A4FC8C5-B4BA-42B4-8014-007886FAC5A9}" presName="connTx" presStyleLbl="parChTrans1D3" presStyleIdx="1" presStyleCnt="2"/>
      <dgm:spPr/>
      <dgm:t>
        <a:bodyPr/>
        <a:lstStyle/>
        <a:p>
          <a:endParaRPr/>
        </a:p>
      </dgm:t>
    </dgm:pt>
    <dgm:pt modelId="{C6C1B40B-85E4-4DA4-B807-771EBC9FF560}" type="pres">
      <dgm:prSet presAssocID="{3F81F4C7-C236-40C9-A6BB-F0CF171E8088}" presName="root2" presStyleCnt="0"/>
      <dgm:spPr/>
      <dgm:t>
        <a:bodyPr/>
        <a:lstStyle/>
        <a:p>
          <a:endParaRPr/>
        </a:p>
      </dgm:t>
    </dgm:pt>
    <dgm:pt modelId="{37C4FA8F-918D-49C6-9D4E-62B608C37C45}" type="pres">
      <dgm:prSet presAssocID="{3F81F4C7-C236-40C9-A6BB-F0CF171E8088}" presName="LevelTwoTextNod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1E6CB5FF-26E0-4129-BC81-999435908A9D}" type="pres">
      <dgm:prSet presAssocID="{3F81F4C7-C236-40C9-A6BB-F0CF171E8088}" presName="level3hierChild" presStyleCnt="0"/>
      <dgm:spPr/>
      <dgm:t>
        <a:bodyPr/>
        <a:lstStyle/>
        <a:p>
          <a:endParaRPr/>
        </a:p>
      </dgm:t>
    </dgm:pt>
  </dgm:ptLst>
  <dgm:cxnLst>
    <dgm:cxn modelId="{46285421-41F2-4EDF-9B92-F9509D186F29}" type="presOf" srcId="{4A6A0524-D9B7-4A37-8E78-5FE688BDCCE6}" destId="{FA61825B-C877-4D42-AAFB-0586288A9783}" srcOrd="0" destOrd="0" presId="urn:microsoft.com/office/officeart/2005/8/layout/hierarchy2#4"/>
    <dgm:cxn modelId="{6D572F25-E410-4229-9183-503FEBCF3801}" srcId="{0605F139-5EF0-48E7-A091-192233D2011D}" destId="{68AF3B60-3136-4AA4-B18D-4DEC5092586C}" srcOrd="1" destOrd="0" parTransId="{694BDBC3-6109-4DDF-823A-234EB43ED554}" sibTransId="{811353B6-1BEA-4457-B2FD-12C459EB3298}"/>
    <dgm:cxn modelId="{19EF8742-AFE5-499C-A27B-4803D9A47FAE}" type="presOf" srcId="{4A6A0524-D9B7-4A37-8E78-5FE688BDCCE6}" destId="{66B35CF0-1806-4E4A-8B50-99A64DECDBA9}" srcOrd="1" destOrd="0" presId="urn:microsoft.com/office/officeart/2005/8/layout/hierarchy2#4"/>
    <dgm:cxn modelId="{B40A5C56-A223-4360-B0B8-1BE86546CAAE}" type="presOf" srcId="{AC2BFF99-DAE2-494A-88AB-85D75BC6D2EE}" destId="{B47BD6C9-6D53-4A69-975F-9CF96E25F10F}" srcOrd="0" destOrd="0" presId="urn:microsoft.com/office/officeart/2005/8/layout/hierarchy2#4"/>
    <dgm:cxn modelId="{F13AC8CD-AC99-4346-AD8F-366C7474210D}" type="presOf" srcId="{694BDBC3-6109-4DDF-823A-234EB43ED554}" destId="{718586AB-3F6D-4283-A28A-BB804546AA58}" srcOrd="1" destOrd="0" presId="urn:microsoft.com/office/officeart/2005/8/layout/hierarchy2#4"/>
    <dgm:cxn modelId="{98E9878C-2D01-4000-A3C7-FA1C3441BC9B}" srcId="{0605F139-5EF0-48E7-A091-192233D2011D}" destId="{4530EE7D-F557-4815-9ED2-EABC47F46978}" srcOrd="0" destOrd="0" parTransId="{AC2BFF99-DAE2-494A-88AB-85D75BC6D2EE}" sibTransId="{B98A0394-6758-42EB-8D0E-4491BED52B6C}"/>
    <dgm:cxn modelId="{64E15DB1-EC9F-4F99-A175-1C8E5A48058A}" srcId="{EFE73B03-4D71-4565-8C52-4902BE6377A4}" destId="{0605F139-5EF0-48E7-A091-192233D2011D}" srcOrd="0" destOrd="0" parTransId="{2AFB1B2A-8749-4E5E-9CB9-0B60F81C46F8}" sibTransId="{E0FFEB56-236E-4FE9-83BF-31494E265D5A}"/>
    <dgm:cxn modelId="{0C2D1AB7-F2B5-4E66-9ECF-52BA3E90AEC2}" type="presOf" srcId="{2C2A4BF3-AA22-4080-9546-909CF9AC3ECB}" destId="{63712EDC-9AF8-41BC-8F72-ADF8D554FF07}" srcOrd="0" destOrd="0" presId="urn:microsoft.com/office/officeart/2005/8/layout/hierarchy2#4"/>
    <dgm:cxn modelId="{649D778C-4594-423A-B245-3D91A6EA9E53}" type="presOf" srcId="{725D46AE-1671-4F1C-8114-D17F2007B08B}" destId="{3D45F67B-7D0E-4976-8A40-893FB91340B5}" srcOrd="0" destOrd="0" presId="urn:microsoft.com/office/officeart/2005/8/layout/hierarchy2#4"/>
    <dgm:cxn modelId="{123AB138-CE69-4782-A898-937C5DD23689}" type="presOf" srcId="{68AF3B60-3136-4AA4-B18D-4DEC5092586C}" destId="{57C5C26A-59CB-429D-980A-D4BA07A8FAC1}" srcOrd="0" destOrd="0" presId="urn:microsoft.com/office/officeart/2005/8/layout/hierarchy2#4"/>
    <dgm:cxn modelId="{D147E70E-3B58-42AE-B1A6-D1F5C70045C3}" type="presOf" srcId="{725D46AE-1671-4F1C-8114-D17F2007B08B}" destId="{736025CE-2FA7-416E-90D9-F729DE30C46A}" srcOrd="1" destOrd="0" presId="urn:microsoft.com/office/officeart/2005/8/layout/hierarchy2#4"/>
    <dgm:cxn modelId="{761C5BB8-33FF-4B2E-8C7D-7D98977721F3}" type="presOf" srcId="{4530EE7D-F557-4815-9ED2-EABC47F46978}" destId="{3C0D5057-54F2-42F8-ADAD-AA27A1CC1A1B}" srcOrd="0" destOrd="0" presId="urn:microsoft.com/office/officeart/2005/8/layout/hierarchy2#4"/>
    <dgm:cxn modelId="{139277E1-C76F-49D1-9FCC-E42A816AD1B0}" type="presOf" srcId="{694BDBC3-6109-4DDF-823A-234EB43ED554}" destId="{BE8080C6-2A89-488D-80DF-2A564235C6AF}" srcOrd="0" destOrd="0" presId="urn:microsoft.com/office/officeart/2005/8/layout/hierarchy2#4"/>
    <dgm:cxn modelId="{FBA0696D-1E68-4E3F-9B43-76CC193C4A5E}" srcId="{4530EE7D-F557-4815-9ED2-EABC47F46978}" destId="{2C2A4BF3-AA22-4080-9546-909CF9AC3ECB}" srcOrd="0" destOrd="0" parTransId="{4A6A0524-D9B7-4A37-8E78-5FE688BDCCE6}" sibTransId="{39CECE7E-7D7C-4022-9437-1E0813814145}"/>
    <dgm:cxn modelId="{E756375A-7EE1-4F73-B328-ED91095158DF}" type="presOf" srcId="{EFE73B03-4D71-4565-8C52-4902BE6377A4}" destId="{5FBAB40F-6011-4629-9B30-77C9439C91BF}" srcOrd="0" destOrd="0" presId="urn:microsoft.com/office/officeart/2005/8/layout/hierarchy2#4"/>
    <dgm:cxn modelId="{1CAC2B5D-5DF8-4656-8914-D60A264216E2}" type="presOf" srcId="{4A4FC8C5-B4BA-42B4-8014-007886FAC5A9}" destId="{18C31186-7D5C-42B5-9BF9-CA946ECE05AC}" srcOrd="1" destOrd="0" presId="urn:microsoft.com/office/officeart/2005/8/layout/hierarchy2#4"/>
    <dgm:cxn modelId="{5D3AB4D6-C3B2-4525-8CAA-72B2AF801DA7}" type="presOf" srcId="{2C919241-3910-4B8E-B05D-EC69C09FC62D}" destId="{D9F7103D-A137-47C7-A492-27D6DAF6C388}" srcOrd="0" destOrd="0" presId="urn:microsoft.com/office/officeart/2005/8/layout/hierarchy2#4"/>
    <dgm:cxn modelId="{378576B0-C12F-4F1A-82E9-00C3809738EE}" type="presOf" srcId="{0605F139-5EF0-48E7-A091-192233D2011D}" destId="{24E3F4AB-32FB-4CE0-9DAC-FC4DD26B5900}" srcOrd="0" destOrd="0" presId="urn:microsoft.com/office/officeart/2005/8/layout/hierarchy2#4"/>
    <dgm:cxn modelId="{3C083FCA-470C-4942-93C0-273BAD510EED}" type="presOf" srcId="{AC2BFF99-DAE2-494A-88AB-85D75BC6D2EE}" destId="{C1833E64-0598-4ED8-B73B-4C820BB35531}" srcOrd="1" destOrd="0" presId="urn:microsoft.com/office/officeart/2005/8/layout/hierarchy2#4"/>
    <dgm:cxn modelId="{8E9D5776-DEB9-4C9F-863D-9B536A78B561}" srcId="{2C919241-3910-4B8E-B05D-EC69C09FC62D}" destId="{3F81F4C7-C236-40C9-A6BB-F0CF171E8088}" srcOrd="0" destOrd="0" parTransId="{4A4FC8C5-B4BA-42B4-8014-007886FAC5A9}" sibTransId="{1B41A65D-3E6F-452D-8585-69C04B2FAC36}"/>
    <dgm:cxn modelId="{4B8CF344-7120-4E97-B7DA-75AE52529185}" srcId="{0605F139-5EF0-48E7-A091-192233D2011D}" destId="{2C919241-3910-4B8E-B05D-EC69C09FC62D}" srcOrd="2" destOrd="0" parTransId="{725D46AE-1671-4F1C-8114-D17F2007B08B}" sibTransId="{EAF98322-CF2E-4214-85AF-589D4F997953}"/>
    <dgm:cxn modelId="{BA3D5D89-A58A-48A3-8DFC-2814F50F7132}" type="presOf" srcId="{3F81F4C7-C236-40C9-A6BB-F0CF171E8088}" destId="{37C4FA8F-918D-49C6-9D4E-62B608C37C45}" srcOrd="0" destOrd="0" presId="urn:microsoft.com/office/officeart/2005/8/layout/hierarchy2#4"/>
    <dgm:cxn modelId="{17E60DE2-785F-493D-88B4-086E3D5E0EFF}" type="presOf" srcId="{4A4FC8C5-B4BA-42B4-8014-007886FAC5A9}" destId="{9ED1FC17-66EE-4315-A6E6-78666AC42E82}" srcOrd="0" destOrd="0" presId="urn:microsoft.com/office/officeart/2005/8/layout/hierarchy2#4"/>
    <dgm:cxn modelId="{080E270F-C8DE-456F-9C21-6CC8EB9DDE6B}" type="presParOf" srcId="{5FBAB40F-6011-4629-9B30-77C9439C91BF}" destId="{2332AA2E-A989-4175-BB73-78EA4C3BDB65}" srcOrd="0" destOrd="0" presId="urn:microsoft.com/office/officeart/2005/8/layout/hierarchy2#4"/>
    <dgm:cxn modelId="{AC045202-3DC8-48B8-A971-92EEB043BFDD}" type="presParOf" srcId="{2332AA2E-A989-4175-BB73-78EA4C3BDB65}" destId="{24E3F4AB-32FB-4CE0-9DAC-FC4DD26B5900}" srcOrd="0" destOrd="0" presId="urn:microsoft.com/office/officeart/2005/8/layout/hierarchy2#4"/>
    <dgm:cxn modelId="{806D3EDD-1C26-4794-97B8-6748CD36594E}" type="presParOf" srcId="{2332AA2E-A989-4175-BB73-78EA4C3BDB65}" destId="{44F25638-8073-4DA7-9390-5AC06A304565}" srcOrd="1" destOrd="0" presId="urn:microsoft.com/office/officeart/2005/8/layout/hierarchy2#4"/>
    <dgm:cxn modelId="{2A9695A5-E068-4050-BE6E-4AE7A360D001}" type="presParOf" srcId="{44F25638-8073-4DA7-9390-5AC06A304565}" destId="{B47BD6C9-6D53-4A69-975F-9CF96E25F10F}" srcOrd="0" destOrd="0" presId="urn:microsoft.com/office/officeart/2005/8/layout/hierarchy2#4"/>
    <dgm:cxn modelId="{EDA7DEBB-BF34-499E-8F92-2314DD9BC740}" type="presParOf" srcId="{B47BD6C9-6D53-4A69-975F-9CF96E25F10F}" destId="{C1833E64-0598-4ED8-B73B-4C820BB35531}" srcOrd="0" destOrd="0" presId="urn:microsoft.com/office/officeart/2005/8/layout/hierarchy2#4"/>
    <dgm:cxn modelId="{7913312A-743F-4E71-9949-D7A9C254EA61}" type="presParOf" srcId="{44F25638-8073-4DA7-9390-5AC06A304565}" destId="{46F58ACF-5130-428E-B3EF-87D6FEC0C921}" srcOrd="1" destOrd="0" presId="urn:microsoft.com/office/officeart/2005/8/layout/hierarchy2#4"/>
    <dgm:cxn modelId="{176217D9-8ACA-4764-B49B-38809C33888B}" type="presParOf" srcId="{46F58ACF-5130-428E-B3EF-87D6FEC0C921}" destId="{3C0D5057-54F2-42F8-ADAD-AA27A1CC1A1B}" srcOrd="0" destOrd="0" presId="urn:microsoft.com/office/officeart/2005/8/layout/hierarchy2#4"/>
    <dgm:cxn modelId="{FF5D3055-3F7C-48CE-8E62-3CC8CFFA282D}" type="presParOf" srcId="{46F58ACF-5130-428E-B3EF-87D6FEC0C921}" destId="{48673F39-879C-4946-8DC7-FD68F0552920}" srcOrd="1" destOrd="0" presId="urn:microsoft.com/office/officeart/2005/8/layout/hierarchy2#4"/>
    <dgm:cxn modelId="{66EB2EFF-6ED7-4C94-AB12-EF4E9121B975}" type="presParOf" srcId="{48673F39-879C-4946-8DC7-FD68F0552920}" destId="{FA61825B-C877-4D42-AAFB-0586288A9783}" srcOrd="0" destOrd="0" presId="urn:microsoft.com/office/officeart/2005/8/layout/hierarchy2#4"/>
    <dgm:cxn modelId="{C824AA25-FD0A-4369-A110-214A53418E4C}" type="presParOf" srcId="{FA61825B-C877-4D42-AAFB-0586288A9783}" destId="{66B35CF0-1806-4E4A-8B50-99A64DECDBA9}" srcOrd="0" destOrd="0" presId="urn:microsoft.com/office/officeart/2005/8/layout/hierarchy2#4"/>
    <dgm:cxn modelId="{37253148-3EF7-42B0-BFBA-3E8DAAB82276}" type="presParOf" srcId="{48673F39-879C-4946-8DC7-FD68F0552920}" destId="{F95D7524-EA0E-4F9D-9D6F-B10856D5C83F}" srcOrd="1" destOrd="0" presId="urn:microsoft.com/office/officeart/2005/8/layout/hierarchy2#4"/>
    <dgm:cxn modelId="{33C09A53-4807-4EBD-BBB4-82F7E5C62FA2}" type="presParOf" srcId="{F95D7524-EA0E-4F9D-9D6F-B10856D5C83F}" destId="{63712EDC-9AF8-41BC-8F72-ADF8D554FF07}" srcOrd="0" destOrd="0" presId="urn:microsoft.com/office/officeart/2005/8/layout/hierarchy2#4"/>
    <dgm:cxn modelId="{63E92DCA-B2DB-45F7-ACAD-F639F8577985}" type="presParOf" srcId="{F95D7524-EA0E-4F9D-9D6F-B10856D5C83F}" destId="{E0C65410-D9BC-4E23-87DE-EBBC54AD2166}" srcOrd="1" destOrd="0" presId="urn:microsoft.com/office/officeart/2005/8/layout/hierarchy2#4"/>
    <dgm:cxn modelId="{34BCF6F1-5551-4E60-BFC4-5EFFF6731D26}" type="presParOf" srcId="{44F25638-8073-4DA7-9390-5AC06A304565}" destId="{BE8080C6-2A89-488D-80DF-2A564235C6AF}" srcOrd="2" destOrd="0" presId="urn:microsoft.com/office/officeart/2005/8/layout/hierarchy2#4"/>
    <dgm:cxn modelId="{589E5682-9980-445C-8F14-8BFBACE01CD2}" type="presParOf" srcId="{BE8080C6-2A89-488D-80DF-2A564235C6AF}" destId="{718586AB-3F6D-4283-A28A-BB804546AA58}" srcOrd="0" destOrd="0" presId="urn:microsoft.com/office/officeart/2005/8/layout/hierarchy2#4"/>
    <dgm:cxn modelId="{B0259C2B-643D-4DA4-ACFC-DD92164C015A}" type="presParOf" srcId="{44F25638-8073-4DA7-9390-5AC06A304565}" destId="{57C6785A-8D69-4D7C-81DC-0786D20355D9}" srcOrd="3" destOrd="0" presId="urn:microsoft.com/office/officeart/2005/8/layout/hierarchy2#4"/>
    <dgm:cxn modelId="{D921FA65-2BA8-4357-B7F0-FCE86F5F1ED9}" type="presParOf" srcId="{57C6785A-8D69-4D7C-81DC-0786D20355D9}" destId="{57C5C26A-59CB-429D-980A-D4BA07A8FAC1}" srcOrd="0" destOrd="0" presId="urn:microsoft.com/office/officeart/2005/8/layout/hierarchy2#4"/>
    <dgm:cxn modelId="{FFD664F4-318C-497A-AEAC-91E2B2DD3C7A}" type="presParOf" srcId="{57C6785A-8D69-4D7C-81DC-0786D20355D9}" destId="{23E0622F-60B0-4BE5-BABF-0AB0583338BE}" srcOrd="1" destOrd="0" presId="urn:microsoft.com/office/officeart/2005/8/layout/hierarchy2#4"/>
    <dgm:cxn modelId="{7FCA96A2-910D-4279-AA86-FCAAAA24693E}" type="presParOf" srcId="{44F25638-8073-4DA7-9390-5AC06A304565}" destId="{3D45F67B-7D0E-4976-8A40-893FB91340B5}" srcOrd="4" destOrd="0" presId="urn:microsoft.com/office/officeart/2005/8/layout/hierarchy2#4"/>
    <dgm:cxn modelId="{F0E2E9E1-6E89-42FB-BF8B-45312A91F66B}" type="presParOf" srcId="{3D45F67B-7D0E-4976-8A40-893FB91340B5}" destId="{736025CE-2FA7-416E-90D9-F729DE30C46A}" srcOrd="0" destOrd="0" presId="urn:microsoft.com/office/officeart/2005/8/layout/hierarchy2#4"/>
    <dgm:cxn modelId="{4FB65F29-6CE9-46FE-A883-9D6691AE80CD}" type="presParOf" srcId="{44F25638-8073-4DA7-9390-5AC06A304565}" destId="{F36C8D81-5AD3-4976-A28B-ABBBEE15998C}" srcOrd="5" destOrd="0" presId="urn:microsoft.com/office/officeart/2005/8/layout/hierarchy2#4"/>
    <dgm:cxn modelId="{B5794050-FBF8-401F-834E-9D372EC51AC8}" type="presParOf" srcId="{F36C8D81-5AD3-4976-A28B-ABBBEE15998C}" destId="{D9F7103D-A137-47C7-A492-27D6DAF6C388}" srcOrd="0" destOrd="0" presId="urn:microsoft.com/office/officeart/2005/8/layout/hierarchy2#4"/>
    <dgm:cxn modelId="{2A91863D-045D-4EB4-BE3B-E744414F1C28}" type="presParOf" srcId="{F36C8D81-5AD3-4976-A28B-ABBBEE15998C}" destId="{D8BAF611-4A1A-462D-A9C9-3C9309DEF067}" srcOrd="1" destOrd="0" presId="urn:microsoft.com/office/officeart/2005/8/layout/hierarchy2#4"/>
    <dgm:cxn modelId="{5C439057-7C6A-466B-853D-0391B92C7949}" type="presParOf" srcId="{D8BAF611-4A1A-462D-A9C9-3C9309DEF067}" destId="{9ED1FC17-66EE-4315-A6E6-78666AC42E82}" srcOrd="0" destOrd="0" presId="urn:microsoft.com/office/officeart/2005/8/layout/hierarchy2#4"/>
    <dgm:cxn modelId="{B34ED5D8-D7B8-42E9-B56A-E99E22A6329F}" type="presParOf" srcId="{9ED1FC17-66EE-4315-A6E6-78666AC42E82}" destId="{18C31186-7D5C-42B5-9BF9-CA946ECE05AC}" srcOrd="0" destOrd="0" presId="urn:microsoft.com/office/officeart/2005/8/layout/hierarchy2#4"/>
    <dgm:cxn modelId="{B9C3E5BC-FB1A-4CBA-8CB5-1971B88D7921}" type="presParOf" srcId="{D8BAF611-4A1A-462D-A9C9-3C9309DEF067}" destId="{C6C1B40B-85E4-4DA4-B807-771EBC9FF560}" srcOrd="1" destOrd="0" presId="urn:microsoft.com/office/officeart/2005/8/layout/hierarchy2#4"/>
    <dgm:cxn modelId="{2AF33918-EC05-4E18-8CBB-082418F41F32}" type="presParOf" srcId="{C6C1B40B-85E4-4DA4-B807-771EBC9FF560}" destId="{37C4FA8F-918D-49C6-9D4E-62B608C37C45}" srcOrd="0" destOrd="0" presId="urn:microsoft.com/office/officeart/2005/8/layout/hierarchy2#4"/>
    <dgm:cxn modelId="{31999BF9-E406-450F-84E5-D0B41F5AC625}" type="presParOf" srcId="{C6C1B40B-85E4-4DA4-B807-771EBC9FF560}" destId="{1E6CB5FF-26E0-4129-BC81-999435908A9D}" srcOrd="1" destOrd="0" presId="urn:microsoft.com/office/officeart/2005/8/layout/hierarchy2#4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E3F4AB-32FB-4CE0-9DAC-FC4DD26B5900}">
      <dsp:nvSpPr>
        <dsp:cNvPr id="0" name=""/>
        <dsp:cNvSpPr/>
      </dsp:nvSpPr>
      <dsp:spPr>
        <a:xfrm>
          <a:off x="162844" y="1640378"/>
          <a:ext cx="2848835" cy="142441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/>
            <a:t>在流体中运动</a:t>
          </a:r>
        </a:p>
      </dsp:txBody>
      <dsp:txXfrm>
        <a:off x="204564" y="1682098"/>
        <a:ext cx="2765395" cy="1340977"/>
      </dsp:txXfrm>
    </dsp:sp>
    <dsp:sp modelId="{B47BD6C9-6D53-4A69-975F-9CF96E25F10F}">
      <dsp:nvSpPr>
        <dsp:cNvPr id="0" name=""/>
        <dsp:cNvSpPr/>
      </dsp:nvSpPr>
      <dsp:spPr>
        <a:xfrm rot="18289469">
          <a:off x="2583719" y="1506300"/>
          <a:ext cx="1995456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995456" y="27246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700" kern="1200"/>
        </a:p>
      </dsp:txBody>
      <dsp:txXfrm>
        <a:off x="3531561" y="1483660"/>
        <a:ext cx="99772" cy="99772"/>
      </dsp:txXfrm>
    </dsp:sp>
    <dsp:sp modelId="{3C0D5057-54F2-42F8-ADAD-AA27A1CC1A1B}">
      <dsp:nvSpPr>
        <dsp:cNvPr id="0" name=""/>
        <dsp:cNvSpPr/>
      </dsp:nvSpPr>
      <dsp:spPr>
        <a:xfrm>
          <a:off x="4151214" y="2297"/>
          <a:ext cx="2848835" cy="142441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/>
            <a:t>伯努利原理</a:t>
          </a:r>
        </a:p>
      </dsp:txBody>
      <dsp:txXfrm>
        <a:off x="4192934" y="44017"/>
        <a:ext cx="2765395" cy="1340977"/>
      </dsp:txXfrm>
    </dsp:sp>
    <dsp:sp modelId="{FA61825B-C877-4D42-AAFB-0586288A9783}">
      <dsp:nvSpPr>
        <dsp:cNvPr id="0" name=""/>
        <dsp:cNvSpPr/>
      </dsp:nvSpPr>
      <dsp:spPr>
        <a:xfrm>
          <a:off x="7000050" y="687260"/>
          <a:ext cx="1139534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139534" y="27246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7541329" y="686018"/>
        <a:ext cx="56976" cy="56976"/>
      </dsp:txXfrm>
    </dsp:sp>
    <dsp:sp modelId="{63712EDC-9AF8-41BC-8F72-ADF8D554FF07}">
      <dsp:nvSpPr>
        <dsp:cNvPr id="0" name=""/>
        <dsp:cNvSpPr/>
      </dsp:nvSpPr>
      <dsp:spPr>
        <a:xfrm>
          <a:off x="8139584" y="2297"/>
          <a:ext cx="2848835" cy="142441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>
              <a:ea typeface="宋体" panose="02010600030101010101" pitchFamily="2" charset="-122"/>
              <a:sym typeface="+mn-ea"/>
            </a:rPr>
            <a:t>流速大的地方压强小，流速小的地方压强大</a:t>
          </a:r>
          <a:endParaRPr lang="zh-CN" altLang="en-US" sz="2600" kern="1200"/>
        </a:p>
      </dsp:txBody>
      <dsp:txXfrm>
        <a:off x="8181304" y="44017"/>
        <a:ext cx="2765395" cy="1340977"/>
      </dsp:txXfrm>
    </dsp:sp>
    <dsp:sp modelId="{BE8080C6-2A89-488D-80DF-2A564235C6AF}">
      <dsp:nvSpPr>
        <dsp:cNvPr id="0" name=""/>
        <dsp:cNvSpPr/>
      </dsp:nvSpPr>
      <dsp:spPr>
        <a:xfrm>
          <a:off x="3011680" y="2325340"/>
          <a:ext cx="1139534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139534" y="27246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3552959" y="2324098"/>
        <a:ext cx="56976" cy="56976"/>
      </dsp:txXfrm>
    </dsp:sp>
    <dsp:sp modelId="{57C5C26A-59CB-429D-980A-D4BA07A8FAC1}">
      <dsp:nvSpPr>
        <dsp:cNvPr id="0" name=""/>
        <dsp:cNvSpPr/>
      </dsp:nvSpPr>
      <dsp:spPr>
        <a:xfrm>
          <a:off x="4151214" y="1640378"/>
          <a:ext cx="2848835" cy="142441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600" kern="1200">
              <a:ea typeface="宋体" panose="02010600030101010101" pitchFamily="2" charset="-122"/>
            </a:rPr>
            <a:t>流体压强与流速关系实验验证</a:t>
          </a:r>
        </a:p>
      </dsp:txBody>
      <dsp:txXfrm>
        <a:off x="4192934" y="1682098"/>
        <a:ext cx="2765395" cy="1340977"/>
      </dsp:txXfrm>
    </dsp:sp>
    <dsp:sp modelId="{3D45F67B-7D0E-4976-8A40-893FB91340B5}">
      <dsp:nvSpPr>
        <dsp:cNvPr id="0" name=""/>
        <dsp:cNvSpPr/>
      </dsp:nvSpPr>
      <dsp:spPr>
        <a:xfrm rot="3310531">
          <a:off x="2583719" y="3144381"/>
          <a:ext cx="1995456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995456" y="27246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700" kern="1200"/>
        </a:p>
      </dsp:txBody>
      <dsp:txXfrm>
        <a:off x="3531561" y="3121740"/>
        <a:ext cx="99772" cy="99772"/>
      </dsp:txXfrm>
    </dsp:sp>
    <dsp:sp modelId="{D9F7103D-A137-47C7-A492-27D6DAF6C388}">
      <dsp:nvSpPr>
        <dsp:cNvPr id="0" name=""/>
        <dsp:cNvSpPr/>
      </dsp:nvSpPr>
      <dsp:spPr>
        <a:xfrm>
          <a:off x="4151214" y="3278458"/>
          <a:ext cx="2848835" cy="142441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600" kern="1200">
              <a:ea typeface="宋体" panose="02010600030101010101" pitchFamily="2" charset="-122"/>
            </a:rPr>
            <a:t>鸟儿、飞机的升力</a:t>
          </a:r>
        </a:p>
      </dsp:txBody>
      <dsp:txXfrm>
        <a:off x="4192934" y="3320178"/>
        <a:ext cx="2765395" cy="1340977"/>
      </dsp:txXfrm>
    </dsp:sp>
    <dsp:sp modelId="{9ED1FC17-66EE-4315-A6E6-78666AC42E82}">
      <dsp:nvSpPr>
        <dsp:cNvPr id="0" name=""/>
        <dsp:cNvSpPr/>
      </dsp:nvSpPr>
      <dsp:spPr>
        <a:xfrm>
          <a:off x="7000050" y="3963421"/>
          <a:ext cx="1139534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139534" y="27246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7541329" y="3962179"/>
        <a:ext cx="56976" cy="56976"/>
      </dsp:txXfrm>
    </dsp:sp>
    <dsp:sp modelId="{37C4FA8F-918D-49C6-9D4E-62B608C37C45}">
      <dsp:nvSpPr>
        <dsp:cNvPr id="0" name=""/>
        <dsp:cNvSpPr/>
      </dsp:nvSpPr>
      <dsp:spPr>
        <a:xfrm>
          <a:off x="8139584" y="3278458"/>
          <a:ext cx="2848835" cy="142441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>
              <a:latin typeface="宋体" panose="02010600030101010101" pitchFamily="2" charset="-122"/>
              <a:ea typeface="宋体" panose="02010600030101010101" pitchFamily="2" charset="-122"/>
            </a:rPr>
            <a:t>机翼上下表面产生向上的压力差</a:t>
          </a:r>
        </a:p>
      </dsp:txBody>
      <dsp:txXfrm>
        <a:off x="8181304" y="3320178"/>
        <a:ext cx="2765395" cy="13409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#4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A52853-9B3C-4D6E-BD61-E2AB89643228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8788" y="685800"/>
            <a:ext cx="59404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D9C7B-2691-4BCD-B350-0393ED736E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681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5" Type="http://schemas.openxmlformats.org/officeDocument/2006/relationships/slide" Target="../slides/slide13.xml"/><Relationship Id="rId4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5" Type="http://schemas.openxmlformats.org/officeDocument/2006/relationships/slide" Target="../slides/slide14.xml"/><Relationship Id="rId4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5" Type="http://schemas.openxmlformats.org/officeDocument/2006/relationships/slide" Target="../slides/slide15.xml"/><Relationship Id="rId4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5" Type="http://schemas.openxmlformats.org/officeDocument/2006/relationships/slide" Target="../slides/slide16.xml"/><Relationship Id="rId4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4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5" Type="http://schemas.openxmlformats.org/officeDocument/2006/relationships/slide" Target="../slides/slide18.xml"/><Relationship Id="rId4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5" Type="http://schemas.openxmlformats.org/officeDocument/2006/relationships/slide" Target="../slides/slide19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slide" Target="../slides/slide4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5" Type="http://schemas.openxmlformats.org/officeDocument/2006/relationships/slide" Target="../slides/slide7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8788" y="685800"/>
            <a:ext cx="59404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 bwMode="auto">
          <a:xfrm>
            <a:off x="458788" y="685800"/>
            <a:ext cx="5940425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r>
              <a:rPr lang="en-US" altLang="zh-CN" b="1" smtClean="0">
                <a:latin typeface="宋体" panose="02010600030101010101" pitchFamily="2" charset="-122"/>
              </a:rPr>
              <a:t> 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本题考查体温计的构造。体温计和常用温度计相比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前者内径很细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而下端的玻璃泡则很大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使得有微小的温度变化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即吸收很少的热量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管中水银上升的高度会非常明显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所以可以测量得更为精密。</a:t>
            </a:r>
          </a:p>
          <a:p>
            <a:pPr indent="268605"/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】A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indent="268605"/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考点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体温计。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07376" y="2169878"/>
            <a:ext cx="10283587" cy="1497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14751" y="3958166"/>
            <a:ext cx="8468837" cy="17850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0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1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31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42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53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638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74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85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71295" y="279725"/>
            <a:ext cx="2722126" cy="5959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4917" y="279725"/>
            <a:ext cx="7964739" cy="5959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5685" y="4488511"/>
            <a:ext cx="10283587" cy="1387298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55685" y="2960541"/>
            <a:ext cx="10283587" cy="1527968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0636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2127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319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4254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5318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6381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744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8509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4917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49988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563541"/>
            <a:ext cx="5345534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4917" y="2215150"/>
            <a:ext cx="5345534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45790" y="1563541"/>
            <a:ext cx="5347633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45790" y="2215150"/>
            <a:ext cx="5347633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919" y="278106"/>
            <a:ext cx="3980270" cy="11835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30114" y="278108"/>
            <a:ext cx="6763307" cy="596150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4919" y="1461678"/>
            <a:ext cx="3980270" cy="4777934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1359" y="4889500"/>
            <a:ext cx="7259003" cy="577234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71359" y="624122"/>
            <a:ext cx="7259003" cy="4191000"/>
          </a:xfrm>
        </p:spPr>
        <p:txBody>
          <a:bodyPr/>
          <a:lstStyle>
            <a:lvl1pPr marL="0" indent="0">
              <a:buNone/>
              <a:defRPr sz="4300"/>
            </a:lvl1pPr>
            <a:lvl2pPr marL="610636" indent="0">
              <a:buNone/>
              <a:defRPr sz="3700"/>
            </a:lvl2pPr>
            <a:lvl3pPr marL="1221273" indent="0">
              <a:buNone/>
              <a:defRPr sz="3200"/>
            </a:lvl3pPr>
            <a:lvl4pPr marL="1831909" indent="0">
              <a:buNone/>
              <a:defRPr sz="2700"/>
            </a:lvl4pPr>
            <a:lvl5pPr marL="2442545" indent="0">
              <a:buNone/>
              <a:defRPr sz="2700"/>
            </a:lvl5pPr>
            <a:lvl6pPr marL="3053182" indent="0">
              <a:buNone/>
              <a:defRPr sz="2700"/>
            </a:lvl6pPr>
            <a:lvl7pPr marL="3663818" indent="0">
              <a:buNone/>
              <a:defRPr sz="2700"/>
            </a:lvl7pPr>
            <a:lvl8pPr marL="4274454" indent="0">
              <a:buNone/>
              <a:defRPr sz="2700"/>
            </a:lvl8pPr>
            <a:lvl9pPr marL="4885091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71359" y="5466733"/>
            <a:ext cx="7259003" cy="819768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4917" y="279724"/>
            <a:ext cx="10888504" cy="1164167"/>
          </a:xfrm>
          <a:prstGeom prst="rect">
            <a:avLst/>
          </a:prstGeom>
        </p:spPr>
        <p:txBody>
          <a:bodyPr vert="horz" lIns="122127" tIns="61064" rIns="122127" bIns="61064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629835"/>
            <a:ext cx="10888504" cy="4609777"/>
          </a:xfrm>
          <a:prstGeom prst="rect">
            <a:avLst/>
          </a:prstGeom>
        </p:spPr>
        <p:txBody>
          <a:bodyPr vert="horz" lIns="122127" tIns="61064" rIns="122127" bIns="6106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4917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33599" y="6474061"/>
            <a:ext cx="3831140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70475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2127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977" indent="-457977" algn="l" defTabSz="1221273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2284" indent="-381648" algn="l" defTabSz="1221273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6591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7227" indent="-305318" algn="l" defTabSz="1221273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7863" indent="-305318" algn="l" defTabSz="1221273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8500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9136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9772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90409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636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1273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1909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2545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3182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3818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4454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5091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82.xml"/><Relationship Id="rId13" Type="http://schemas.openxmlformats.org/officeDocument/2006/relationships/notesSlide" Target="../notesSlides/notesSlide9.xml"/><Relationship Id="rId3" Type="http://schemas.openxmlformats.org/officeDocument/2006/relationships/tags" Target="../tags/tag77.xml"/><Relationship Id="rId7" Type="http://schemas.openxmlformats.org/officeDocument/2006/relationships/tags" Target="../tags/tag81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tags" Target="../tags/tag80.xml"/><Relationship Id="rId11" Type="http://schemas.openxmlformats.org/officeDocument/2006/relationships/tags" Target="../tags/tag85.xml"/><Relationship Id="rId5" Type="http://schemas.openxmlformats.org/officeDocument/2006/relationships/tags" Target="../tags/tag79.xml"/><Relationship Id="rId10" Type="http://schemas.openxmlformats.org/officeDocument/2006/relationships/tags" Target="../tags/tag84.xml"/><Relationship Id="rId4" Type="http://schemas.openxmlformats.org/officeDocument/2006/relationships/tags" Target="../tags/tag78.xml"/><Relationship Id="rId9" Type="http://schemas.openxmlformats.org/officeDocument/2006/relationships/tags" Target="../tags/tag83.xml"/><Relationship Id="rId1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91.xml"/><Relationship Id="rId7" Type="http://schemas.openxmlformats.org/officeDocument/2006/relationships/tags" Target="../tags/tag95.xml"/><Relationship Id="rId12" Type="http://schemas.openxmlformats.org/officeDocument/2006/relationships/tags" Target="../tags/tag100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11" Type="http://schemas.openxmlformats.org/officeDocument/2006/relationships/tags" Target="../tags/tag99.xml"/><Relationship Id="rId5" Type="http://schemas.openxmlformats.org/officeDocument/2006/relationships/tags" Target="../tags/tag93.xml"/><Relationship Id="rId15" Type="http://schemas.openxmlformats.org/officeDocument/2006/relationships/image" Target="../media/image10.png"/><Relationship Id="rId10" Type="http://schemas.openxmlformats.org/officeDocument/2006/relationships/tags" Target="../tags/tag98.xml"/><Relationship Id="rId4" Type="http://schemas.openxmlformats.org/officeDocument/2006/relationships/tags" Target="../tags/tag92.xml"/><Relationship Id="rId9" Type="http://schemas.openxmlformats.org/officeDocument/2006/relationships/tags" Target="../tags/tag97.xml"/><Relationship Id="rId1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06.xml"/><Relationship Id="rId7" Type="http://schemas.openxmlformats.org/officeDocument/2006/relationships/tags" Target="../tags/tag110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9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21.xml"/><Relationship Id="rId3" Type="http://schemas.openxmlformats.org/officeDocument/2006/relationships/tags" Target="../tags/tag116.xml"/><Relationship Id="rId7" Type="http://schemas.openxmlformats.org/officeDocument/2006/relationships/tags" Target="../tags/tag120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6" Type="http://schemas.openxmlformats.org/officeDocument/2006/relationships/tags" Target="../tags/tag119.xml"/><Relationship Id="rId11" Type="http://schemas.openxmlformats.org/officeDocument/2006/relationships/image" Target="../media/image11.png"/><Relationship Id="rId5" Type="http://schemas.openxmlformats.org/officeDocument/2006/relationships/tags" Target="../tags/tag118.xml"/><Relationship Id="rId10" Type="http://schemas.openxmlformats.org/officeDocument/2006/relationships/notesSlide" Target="../notesSlides/notesSlide12.xml"/><Relationship Id="rId4" Type="http://schemas.openxmlformats.org/officeDocument/2006/relationships/tags" Target="../tags/tag117.xml"/><Relationship Id="rId9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27.xml"/><Relationship Id="rId7" Type="http://schemas.openxmlformats.org/officeDocument/2006/relationships/tags" Target="../tags/tag131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5" Type="http://schemas.openxmlformats.org/officeDocument/2006/relationships/tags" Target="../tags/tag129.xml"/><Relationship Id="rId10" Type="http://schemas.openxmlformats.org/officeDocument/2006/relationships/image" Target="../media/image12.png"/><Relationship Id="rId4" Type="http://schemas.openxmlformats.org/officeDocument/2006/relationships/tags" Target="../tags/tag128.xml"/><Relationship Id="rId9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37.xml"/><Relationship Id="rId7" Type="http://schemas.openxmlformats.org/officeDocument/2006/relationships/tags" Target="../tags/tag141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10" Type="http://schemas.openxmlformats.org/officeDocument/2006/relationships/image" Target="../media/image13.png"/><Relationship Id="rId4" Type="http://schemas.openxmlformats.org/officeDocument/2006/relationships/tags" Target="../tags/tag138.xml"/><Relationship Id="rId9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14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46.xml"/><Relationship Id="rId1" Type="http://schemas.openxmlformats.org/officeDocument/2006/relationships/tags" Target="../tags/tag145.xml"/><Relationship Id="rId6" Type="http://schemas.openxmlformats.org/officeDocument/2006/relationships/tags" Target="../tags/tag150.xml"/><Relationship Id="rId5" Type="http://schemas.openxmlformats.org/officeDocument/2006/relationships/tags" Target="../tags/tag149.xml"/><Relationship Id="rId4" Type="http://schemas.openxmlformats.org/officeDocument/2006/relationships/tags" Target="../tags/tag14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3" Type="http://schemas.openxmlformats.org/officeDocument/2006/relationships/tags" Target="../tags/tag156.xml"/><Relationship Id="rId7" Type="http://schemas.openxmlformats.org/officeDocument/2006/relationships/notesSlide" Target="../notesSlides/notesSlide16.xml"/><Relationship Id="rId12" Type="http://schemas.microsoft.com/office/2007/relationships/diagramDrawing" Target="../diagrams/drawing1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slideLayout" Target="../slideLayouts/slideLayout7.xml"/><Relationship Id="rId11" Type="http://schemas.openxmlformats.org/officeDocument/2006/relationships/diagramColors" Target="../diagrams/colors1.xml"/><Relationship Id="rId5" Type="http://schemas.openxmlformats.org/officeDocument/2006/relationships/tags" Target="../tags/tag158.xml"/><Relationship Id="rId10" Type="http://schemas.openxmlformats.org/officeDocument/2006/relationships/diagramQuickStyle" Target="../diagrams/quickStyle1.xml"/><Relationship Id="rId4" Type="http://schemas.openxmlformats.org/officeDocument/2006/relationships/tags" Target="../tags/tag157.xml"/><Relationship Id="rId9" Type="http://schemas.openxmlformats.org/officeDocument/2006/relationships/diagramLayout" Target="../diagrams/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63.xml"/><Relationship Id="rId7" Type="http://schemas.openxmlformats.org/officeDocument/2006/relationships/image" Target="../media/image14.png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tags" Target="../tags/tag170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2.xml"/><Relationship Id="rId4" Type="http://schemas.openxmlformats.org/officeDocument/2006/relationships/tags" Target="../tags/tag171.xml"/><Relationship Id="rId9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9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13" Type="http://schemas.openxmlformats.org/officeDocument/2006/relationships/image" Target="../media/image4.png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12" Type="http://schemas.openxmlformats.org/officeDocument/2006/relationships/notesSlide" Target="../notesSlides/notesSlide4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23.xml"/><Relationship Id="rId10" Type="http://schemas.openxmlformats.org/officeDocument/2006/relationships/tags" Target="../tags/tag28.xml"/><Relationship Id="rId4" Type="http://schemas.openxmlformats.org/officeDocument/2006/relationships/tags" Target="../tags/tag22.xml"/><Relationship Id="rId9" Type="http://schemas.openxmlformats.org/officeDocument/2006/relationships/tags" Target="../tags/tag27.xml"/><Relationship Id="rId1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11" Type="http://schemas.openxmlformats.org/officeDocument/2006/relationships/image" Target="../media/image6.png"/><Relationship Id="rId5" Type="http://schemas.openxmlformats.org/officeDocument/2006/relationships/tags" Target="../tags/tag36.xml"/><Relationship Id="rId10" Type="http://schemas.openxmlformats.org/officeDocument/2006/relationships/notesSlide" Target="../notesSlides/notesSlide5.xml"/><Relationship Id="rId4" Type="http://schemas.openxmlformats.org/officeDocument/2006/relationships/tags" Target="../tags/tag35.xml"/><Relationship Id="rId9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50.xml"/><Relationship Id="rId3" Type="http://schemas.openxmlformats.org/officeDocument/2006/relationships/tags" Target="../tags/tag45.xml"/><Relationship Id="rId7" Type="http://schemas.openxmlformats.org/officeDocument/2006/relationships/tags" Target="../tags/tag49.xml"/><Relationship Id="rId12" Type="http://schemas.openxmlformats.org/officeDocument/2006/relationships/image" Target="../media/image7.png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11" Type="http://schemas.openxmlformats.org/officeDocument/2006/relationships/notesSlide" Target="../notesSlides/notesSlide6.xml"/><Relationship Id="rId5" Type="http://schemas.openxmlformats.org/officeDocument/2006/relationships/tags" Target="../tags/tag47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46.xml"/><Relationship Id="rId9" Type="http://schemas.openxmlformats.org/officeDocument/2006/relationships/tags" Target="../tags/tag5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57.xml"/><Relationship Id="rId7" Type="http://schemas.openxmlformats.org/officeDocument/2006/relationships/tags" Target="../tags/tag61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9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67.xml"/><Relationship Id="rId7" Type="http://schemas.openxmlformats.org/officeDocument/2006/relationships/tags" Target="../tags/tag71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10" Type="http://schemas.openxmlformats.org/officeDocument/2006/relationships/image" Target="../media/image8.jpeg"/><Relationship Id="rId4" Type="http://schemas.openxmlformats.org/officeDocument/2006/relationships/tags" Target="../tags/tag68.xml"/><Relationship Id="rId9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589" y="2685077"/>
            <a:ext cx="1882804" cy="62501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1062" tIns="61062" rIns="61062" bIns="61062" numCol="1" spcCol="50886" rtlCol="0" anchor="t">
            <a:spAutoFit/>
          </a:bodyPr>
          <a:lstStyle/>
          <a:p>
            <a:pPr latinLnBrk="1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/>
              </a:rPr>
              <a:t>初中历史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" y="1104806"/>
            <a:ext cx="5837448" cy="5841293"/>
          </a:xfrm>
          <a:prstGeom prst="rect">
            <a:avLst/>
          </a:prstGeom>
        </p:spPr>
      </p:pic>
      <p:sp>
        <p:nvSpPr>
          <p:cNvPr id="6" name="标题 1"/>
          <p:cNvSpPr txBox="1"/>
          <p:nvPr/>
        </p:nvSpPr>
        <p:spPr>
          <a:xfrm>
            <a:off x="5150197" y="2461176"/>
            <a:ext cx="7056524" cy="233841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22127" tIns="61064" rIns="122127" bIns="61064"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人教版•物理</a:t>
            </a:r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八年级下册</a:t>
            </a:r>
            <a:r>
              <a:rPr lang="zh-CN" altLang="en-US" sz="48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6766">
            <a:off x="530839" y="2058529"/>
            <a:ext cx="4681962" cy="358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82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4291129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二、流体的压强与流速关系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4" y="2104554"/>
            <a:ext cx="1787655" cy="53293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小实验</a:t>
            </a:r>
            <a:r>
              <a:rPr kumimoji="0" lang="en-US" altLang="zh-CN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061129" y="1997839"/>
            <a:ext cx="6591704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2.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拿两张纸，让其相互靠近，在中间往下轻轻吹气，我们发现纸互相靠近。</a:t>
            </a:r>
          </a:p>
        </p:txBody>
      </p:sp>
      <p:pic>
        <p:nvPicPr>
          <p:cNvPr id="7169" name="Picture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475142" y="1997840"/>
            <a:ext cx="2064909" cy="2988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82295" y="3136783"/>
            <a:ext cx="8719625" cy="178570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i="0" u="none" strike="noStrike" kern="1200" cap="none" spc="0" normalizeH="0" baseline="0" noProof="0">
                <a:ln>
                  <a:noFill/>
                </a:ln>
                <a:solidFill>
                  <a:srgbClr val="2115C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这说明纸中间往下吹气，中间空气流速增大，空气产生的压强会减小。而纸的两侧空气流速小，两侧压强比中间压强大，纸因的压力差而互相靠近。</a:t>
            </a:r>
          </a:p>
        </p:txBody>
      </p:sp>
      <p:sp>
        <p:nvSpPr>
          <p:cNvPr id="6" name="AutoShape 1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82295" y="4986514"/>
            <a:ext cx="1663521" cy="56268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结论</a:t>
            </a: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1974802" y="4882386"/>
            <a:ext cx="7737895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在流体中，流速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大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的位置压强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小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；流速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小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的位置压强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大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。</a:t>
            </a:r>
          </a:p>
        </p:txBody>
      </p:sp>
      <p:sp>
        <p:nvSpPr>
          <p:cNvPr id="9" name="AutoShape 12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82295" y="5835709"/>
            <a:ext cx="1663521" cy="53293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讨论与思考</a:t>
            </a: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1974802" y="5774267"/>
            <a:ext cx="5985527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生活中还有哪些利用或防止流体压强的例子</a:t>
            </a:r>
          </a:p>
        </p:txBody>
      </p:sp>
    </p:spTree>
    <p:extLst>
      <p:ext uri="{BB962C8B-B14F-4D97-AF65-F5344CB8AC3E}">
        <p14:creationId xmlns:p14="http://schemas.microsoft.com/office/powerpoint/2010/main" val="99896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10" grpId="0"/>
      <p:bldP spid="4" grpId="0"/>
      <p:bldP spid="6" grpId="0" animBg="1"/>
      <p:bldP spid="7" grpId="0"/>
      <p:bldP spid="9" grpId="0" animBg="1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3013242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三、飞机的升力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3" y="2109082"/>
            <a:ext cx="1930063" cy="56268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提出问题</a:t>
            </a: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2203536" y="2062515"/>
            <a:ext cx="3184635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飞机是怎么飞上天的？</a:t>
            </a:r>
          </a:p>
        </p:txBody>
      </p:sp>
      <p:pic>
        <p:nvPicPr>
          <p:cNvPr id="2" name="Picture 157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 bwMode="auto">
          <a:xfrm>
            <a:off x="2151236" y="3619265"/>
            <a:ext cx="7795236" cy="247062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273473" y="2799821"/>
            <a:ext cx="6746084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做如图机翼，如果机翼往左运动会是怎么样的？</a:t>
            </a:r>
          </a:p>
        </p:txBody>
      </p:sp>
      <p:sp>
        <p:nvSpPr>
          <p:cNvPr id="16" name="Line 11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flipH="1">
            <a:off x="5031208" y="4781815"/>
            <a:ext cx="1524895" cy="0"/>
          </a:xfrm>
          <a:prstGeom prst="line">
            <a:avLst/>
          </a:prstGeom>
          <a:noFill/>
          <a:ln w="152400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17" name="直接箭头连接符 16"/>
          <p:cNvCxnSpPr/>
          <p:nvPr>
            <p:custDataLst>
              <p:tags r:id="rId9"/>
            </p:custDataLst>
          </p:nvPr>
        </p:nvCxnSpPr>
        <p:spPr>
          <a:xfrm flipH="1">
            <a:off x="5793970" y="3641255"/>
            <a:ext cx="0" cy="735365"/>
          </a:xfrm>
          <a:prstGeom prst="straightConnector1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8" name="直接箭头连接符 17"/>
          <p:cNvCxnSpPr/>
          <p:nvPr>
            <p:custDataLst>
              <p:tags r:id="rId10"/>
            </p:custDataLst>
          </p:nvPr>
        </p:nvCxnSpPr>
        <p:spPr>
          <a:xfrm flipH="1" flipV="1">
            <a:off x="5877146" y="5085468"/>
            <a:ext cx="0" cy="1213320"/>
          </a:xfrm>
          <a:prstGeom prst="straightConnector1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9" name="文本框 18"/>
          <p:cNvSpPr txBox="1"/>
          <p:nvPr>
            <p:custDataLst>
              <p:tags r:id="rId11"/>
            </p:custDataLst>
          </p:nvPr>
        </p:nvSpPr>
        <p:spPr>
          <a:xfrm>
            <a:off x="5897940" y="5926256"/>
            <a:ext cx="461022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F</a:t>
            </a:r>
            <a:r>
              <a:rPr kumimoji="0" lang="zh-CN" altLang="en-US" sz="2400" b="0" i="0" baseline="-2500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下</a:t>
            </a:r>
          </a:p>
        </p:txBody>
      </p:sp>
      <p:sp>
        <p:nvSpPr>
          <p:cNvPr id="20" name="文本框 19"/>
          <p:cNvSpPr txBox="1"/>
          <p:nvPr>
            <p:custDataLst>
              <p:tags r:id="rId12"/>
            </p:custDataLst>
          </p:nvPr>
        </p:nvSpPr>
        <p:spPr>
          <a:xfrm>
            <a:off x="5825476" y="3451755"/>
            <a:ext cx="461022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F</a:t>
            </a:r>
            <a:r>
              <a:rPr kumimoji="0" lang="zh-CN" altLang="en-US" sz="2400" b="0" i="0" baseline="-2500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上</a:t>
            </a:r>
          </a:p>
        </p:txBody>
      </p:sp>
    </p:spTree>
    <p:extLst>
      <p:ext uri="{BB962C8B-B14F-4D97-AF65-F5344CB8AC3E}">
        <p14:creationId xmlns:p14="http://schemas.microsoft.com/office/powerpoint/2010/main" val="1243584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/>
      <p:bldP spid="15" grpId="0"/>
      <p:bldP spid="16" grpId="0" animBg="1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3013242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三、飞机的升力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3" y="2109082"/>
            <a:ext cx="1930063" cy="56268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提出问题</a:t>
            </a: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2203536" y="2062515"/>
            <a:ext cx="3184635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飞机是怎么飞上天的？</a:t>
            </a: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273473" y="2950516"/>
            <a:ext cx="11669855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由于机翼下方比较平坦，上方呈凸出状，出现机翼上方空气流速大，下方空气流速小；如图。</a:t>
            </a: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273473" y="4366272"/>
            <a:ext cx="11434820" cy="178440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根据流体压强与流速关系可知，下方压强大，上方压强小，下方产生的压力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F</a:t>
            </a:r>
            <a:r>
              <a:rPr kumimoji="0" lang="zh-CN" altLang="en-US" sz="2400" b="0" i="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下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大于上方产生的压力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F</a:t>
            </a:r>
            <a:r>
              <a:rPr kumimoji="0" lang="zh-CN" altLang="en-US" sz="2400" b="0" i="0" u="none" strike="noStrike" cap="none" spc="0" normalizeH="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上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，</a:t>
            </a:r>
            <a:r>
              <a:rPr lang="en-US" altLang="zh-CN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F</a:t>
            </a:r>
            <a:r>
              <a:rPr lang="zh-CN" altLang="en-US" sz="240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下</a:t>
            </a:r>
            <a:r>
              <a:rPr lang="zh-CN" altLang="en-US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与</a:t>
            </a:r>
            <a:r>
              <a:rPr lang="en-US" altLang="zh-CN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F</a:t>
            </a:r>
            <a:r>
              <a:rPr lang="zh-CN" altLang="en-US" sz="240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上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的合力向上，这就是升力。当升力大到一定程度时，就会使飞机脱离地面飞上太空。</a:t>
            </a:r>
          </a:p>
        </p:txBody>
      </p:sp>
    </p:spTree>
    <p:extLst>
      <p:ext uri="{BB962C8B-B14F-4D97-AF65-F5344CB8AC3E}">
        <p14:creationId xmlns:p14="http://schemas.microsoft.com/office/powerpoint/2010/main" val="948116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/>
      <p:bldP spid="7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★课堂练习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89856" y="844668"/>
            <a:ext cx="11517996" cy="234967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latinLnBrk="0" hangingPunct="0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在火车站或地铁站的站台上，离站台边缘１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左右的地方标有一条</a:t>
            </a:r>
            <a:r>
              <a:rPr lang="zh-CN" altLang="en-US" sz="240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安全线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，乘客必须站在安全线以外的地方候车；这是因为人和高速行驶的列车之间空气流速 </a:t>
            </a:r>
            <a:r>
              <a:rPr lang="zh-CN" altLang="en-US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，压强</a:t>
            </a:r>
            <a:r>
              <a:rPr lang="zh-CN" altLang="en-US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，人有可能被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吸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进去而发生危险。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/>
            </a:endParaRPr>
          </a:p>
          <a:p>
            <a:pPr eaLnBrk="0" latinLnBrk="0" hangingPunct="0">
              <a:lnSpc>
                <a:spcPct val="150000"/>
              </a:lnSpc>
            </a:pPr>
            <a:endParaRPr lang="zh-CN"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0609991" y="1492074"/>
            <a:ext cx="536234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大</a:t>
            </a:r>
          </a:p>
        </p:txBody>
      </p: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1283558" y="2089033"/>
            <a:ext cx="536234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小</a:t>
            </a:r>
          </a:p>
        </p:txBody>
      </p:sp>
      <p:sp>
        <p:nvSpPr>
          <p:cNvPr id="17" name="文本框 16"/>
          <p:cNvSpPr txBox="1"/>
          <p:nvPr>
            <p:custDataLst>
              <p:tags r:id="rId6"/>
            </p:custDataLst>
          </p:nvPr>
        </p:nvSpPr>
        <p:spPr>
          <a:xfrm>
            <a:off x="289856" y="2671762"/>
            <a:ext cx="11386300" cy="347697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1" latinLnBrk="0" hangingPunct="1">
              <a:lnSpc>
                <a:spcPct val="150000"/>
              </a:lnSpc>
              <a:buNone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龙卷风的实质是高速旋转的气流，它能把地面上的物体或人畜“吸”起卷入空中（如图所示），龙卷风能“吸”起物体的主要原因是（　　）。</a:t>
            </a:r>
          </a:p>
          <a:p>
            <a:pPr eaLnBrk="1" latinLnBrk="0" hangingPunct="1">
              <a:lnSpc>
                <a:spcPct val="150000"/>
              </a:lnSpc>
              <a:buNone/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A．龙卷风内部的气压远小于外部的大气压；</a:t>
            </a:r>
          </a:p>
          <a:p>
            <a:pPr eaLnBrk="1" latinLnBrk="0" hangingPunct="1">
              <a:lnSpc>
                <a:spcPct val="150000"/>
              </a:lnSpc>
              <a:buNone/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B．龙卷风增大了空气对物体的浮力；</a:t>
            </a:r>
          </a:p>
          <a:p>
            <a:pPr eaLnBrk="1" latinLnBrk="0" hangingPunct="1">
              <a:lnSpc>
                <a:spcPct val="150000"/>
              </a:lnSpc>
              <a:buNone/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C．龙卷风使物体受到的重力变小了；</a:t>
            </a:r>
          </a:p>
          <a:p>
            <a:pPr eaLnBrk="1" latinLnBrk="0" hangingPunct="1">
              <a:lnSpc>
                <a:spcPct val="150000"/>
              </a:lnSpc>
              <a:buNone/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D．龙卷风产生了强大的静电，将物体吸上天空</a:t>
            </a:r>
          </a:p>
        </p:txBody>
      </p:sp>
      <p:pic>
        <p:nvPicPr>
          <p:cNvPr id="1073743149" name="图片 1073743148" descr="IMG_25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668582" y="4101748"/>
            <a:ext cx="3138637" cy="204699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7668582" y="3414243"/>
            <a:ext cx="396977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2890539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3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073743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★课堂练习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89856" y="844668"/>
            <a:ext cx="11517996" cy="122108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latinLnBrk="0" hangingPunct="0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如图所示是一种水翼船，船体下安装了水翼。当船在高速航行时，水面下的水翼会使船体整体抬高从而减小水对船体的阻力。则水翼安装正确的是（　）。</a:t>
            </a:r>
            <a:endParaRPr lang="zh-CN"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9168902" y="1598143"/>
            <a:ext cx="536234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</a:p>
        </p:txBody>
      </p: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289856" y="3517077"/>
            <a:ext cx="11386300" cy="291300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1" latinLnBrk="0" hangingPunct="1">
              <a:lnSpc>
                <a:spcPct val="150000"/>
              </a:lnSpc>
              <a:buNone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春天是放风筝的好季节。风筝在空气中飞行利用了下列什么原理（   ）。</a:t>
            </a:r>
          </a:p>
          <a:p>
            <a:pPr eaLnBrk="1" latinLnBrk="0" hangingPunct="1">
              <a:lnSpc>
                <a:spcPct val="150000"/>
              </a:lnSpc>
              <a:buNone/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A．风筝下方空气流动速度小，空气压强小；</a:t>
            </a:r>
          </a:p>
          <a:p>
            <a:pPr eaLnBrk="1" latinLnBrk="0" hangingPunct="1">
              <a:lnSpc>
                <a:spcPct val="150000"/>
              </a:lnSpc>
              <a:buNone/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B．风筝下方空气流动速度大，空气压强大；</a:t>
            </a:r>
          </a:p>
          <a:p>
            <a:pPr eaLnBrk="1" latinLnBrk="0" hangingPunct="1">
              <a:lnSpc>
                <a:spcPct val="150000"/>
              </a:lnSpc>
              <a:buNone/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C．风筝上方空气流动速度大，空气压强小；</a:t>
            </a:r>
          </a:p>
          <a:p>
            <a:pPr eaLnBrk="1" latinLnBrk="0" hangingPunct="1">
              <a:lnSpc>
                <a:spcPct val="150000"/>
              </a:lnSpc>
              <a:buNone/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D．风筝上方空气流动速度小，空气压强大</a:t>
            </a:r>
          </a:p>
        </p:txBody>
      </p:sp>
      <p:pic>
        <p:nvPicPr>
          <p:cNvPr id="6" name="图片 -2147482496" descr="图片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870202" y="2065749"/>
            <a:ext cx="7226236" cy="1559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9294927" y="3718866"/>
            <a:ext cx="536234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739357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7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>
            <p:custDataLst>
              <p:tags r:id="rId3"/>
            </p:custDataLst>
          </p:nvPr>
        </p:nvSpPr>
        <p:spPr>
          <a:xfrm>
            <a:off x="174544" y="954527"/>
            <a:ext cx="1916200" cy="51952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350985" y="2563107"/>
            <a:ext cx="379963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D</a:t>
            </a: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350985" y="1027054"/>
            <a:ext cx="2742920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考点一、流体压强</a:t>
            </a:r>
          </a:p>
        </p:txBody>
      </p:sp>
      <p:sp>
        <p:nvSpPr>
          <p:cNvPr id="100" name="文本框 99"/>
          <p:cNvSpPr txBox="1"/>
          <p:nvPr>
            <p:custDataLst>
              <p:tags r:id="rId6"/>
            </p:custDataLst>
          </p:nvPr>
        </p:nvSpPr>
        <p:spPr>
          <a:xfrm>
            <a:off x="174544" y="1809633"/>
            <a:ext cx="11537530" cy="12210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just" fontAlgn="auto">
              <a:lnSpc>
                <a:spcPct val="150000"/>
              </a:lnSpc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（2019·河北）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下列四幅图所呈现的情景中，主要利用了“流体流速越大，压强越小”这一原理的是（  ）。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-214748236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843106" y="3193051"/>
            <a:ext cx="7479545" cy="3078574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252411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8" grpId="0"/>
      <p:bldP spid="10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>
            <p:custDataLst>
              <p:tags r:id="rId3"/>
            </p:custDataLst>
          </p:nvPr>
        </p:nvSpPr>
        <p:spPr>
          <a:xfrm>
            <a:off x="174544" y="955192"/>
            <a:ext cx="1916200" cy="51819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128549" y="2585097"/>
            <a:ext cx="451797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350984" y="1027054"/>
            <a:ext cx="2640210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考点一、流体压强</a:t>
            </a:r>
            <a:endParaRPr lang="zh-CN" altLang="en-US" sz="2400">
              <a:solidFill>
                <a:srgbClr val="281AE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6"/>
            </p:custDataLst>
          </p:nvPr>
        </p:nvSpPr>
        <p:spPr>
          <a:xfrm>
            <a:off x="174544" y="1866547"/>
            <a:ext cx="11584159" cy="34782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（2019·武威）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生活处处有物理，留心观察皆学问。下列生活中的现象及其解释正确的是（  ）。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A.啄木鸟的嘴很尖细，可以减小压强，从而凿开树干，捉到躲藏在深处的虫子；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B.打开高速行驶的大巴车车窗时，窗帘往外飘，是因为车外空气流速大，压强小；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C.水坝修建为上窄下宽是因为液体压强随深度增加而减小；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D.珠穆朗玛峰顶的大气压强比兰州市地面的大气压强大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3646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8" grpId="0"/>
      <p:bldP spid="10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432683" y="416083"/>
            <a:ext cx="957785" cy="94858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ct val="0"/>
              </a:spcBef>
              <a:spcAft>
                <a:spcPct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sz="2400"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75973" y="472135"/>
            <a:ext cx="1071207" cy="761882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60958" rIns="60958">
            <a:spAutoFit/>
          </a:bodyPr>
          <a:lstStyle/>
          <a:p>
            <a:pPr algn="ctr"/>
            <a:r>
              <a:rPr lang="en-US" altLang="zh-CN" sz="4265">
                <a:solidFill>
                  <a:srgbClr val="FFFFFF"/>
                </a:solidFill>
                <a:latin typeface="Helvetica" pitchFamily="34" charset="0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4265">
              <a:solidFill>
                <a:srgbClr val="FFFFFF"/>
              </a:solidFill>
              <a:latin typeface="Helvetica" pitchFamily="34" charset="0"/>
              <a:ea typeface="方正舒体" panose="02010601030101010101" pitchFamily="2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>
            <p:custDataLst>
              <p:tags r:id="rId3"/>
            </p:custDataLst>
          </p:nvPr>
        </p:nvCxnSpPr>
        <p:spPr>
          <a:xfrm>
            <a:off x="1403071" y="1138296"/>
            <a:ext cx="6177294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1750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661842" y="513096"/>
            <a:ext cx="1879443" cy="5943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课堂小结</a:t>
            </a:r>
          </a:p>
        </p:txBody>
      </p:sp>
      <p:graphicFrame>
        <p:nvGraphicFramePr>
          <p:cNvPr id="2" name="图示 1"/>
          <p:cNvGraphicFramePr/>
          <p:nvPr>
            <p:custDataLst>
              <p:tags r:id="rId5"/>
            </p:custDataLst>
          </p:nvPr>
        </p:nvGraphicFramePr>
        <p:xfrm>
          <a:off x="432894" y="1622073"/>
          <a:ext cx="11151265" cy="47051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02758733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7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1" name="文本框 100"/>
          <p:cNvSpPr txBox="1"/>
          <p:nvPr>
            <p:custDataLst>
              <p:tags r:id="rId3"/>
            </p:custDataLst>
          </p:nvPr>
        </p:nvSpPr>
        <p:spPr>
          <a:xfrm>
            <a:off x="208570" y="628004"/>
            <a:ext cx="11379999" cy="630008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如图所示，将A、B两纸片的上端提起，让纸片自由下垂，当向纸片中间用力吹气时，会发生的现象是（   ）。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A．两纸片会向两边分开；       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B．两纸片会向中间靠拢；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C．A纸片不动，B纸片向外飘开；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D．B纸片不动，A纸片向外飘开</a:t>
            </a:r>
          </a:p>
          <a:p>
            <a:pPr>
              <a:lnSpc>
                <a:spcPct val="150000"/>
              </a:lnSpc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</a:t>
            </a:r>
            <a:r>
              <a:rPr lang="zh-CN" altLang="en-US" sz="2400">
                <a:latin typeface="Times New Roman" panose="02020603050405020304" pitchFamily="18" charset="0"/>
                <a:ea typeface="华文细黑" panose="02010600040101010101" pitchFamily="2" charset="-122"/>
                <a:sym typeface="+mn-ea"/>
              </a:rPr>
              <a:t>生活中的许多现象都与我们学过的物理知识相关，下列说法正确的是(　)。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ea typeface="华文细黑" panose="02010600040101010101" pitchFamily="2" charset="-122"/>
                <a:sym typeface="+mn-ea"/>
              </a:rPr>
              <a:t>A.用针管把药液推入体内，利用了大气压强了；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ea typeface="华文细黑" panose="02010600040101010101" pitchFamily="2" charset="-122"/>
                <a:sym typeface="+mn-ea"/>
              </a:rPr>
              <a:t>B.高压锅容易将食物煮熟，利用了大气压强随高度的增加而减小；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ea typeface="华文细黑" panose="02010600040101010101" pitchFamily="2" charset="-122"/>
                <a:sym typeface="+mn-ea"/>
              </a:rPr>
              <a:t>C.小王没有将地面上的箱子推动，是因为推力小于摩擦力；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ea typeface="华文细黑" panose="02010600040101010101" pitchFamily="2" charset="-122"/>
                <a:sym typeface="+mn-ea"/>
              </a:rPr>
              <a:t>D.飞机能够腾空而起，利用了机翼上下表面空气的流速不同，压强不同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73743148" name="图片 107374314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904875" y="1580680"/>
            <a:ext cx="2574047" cy="2191867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274683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7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1" name="文本框 100"/>
          <p:cNvSpPr txBox="1"/>
          <p:nvPr>
            <p:custDataLst>
              <p:tags r:id="rId3"/>
            </p:custDataLst>
          </p:nvPr>
        </p:nvSpPr>
        <p:spPr>
          <a:xfrm>
            <a:off x="250158" y="969493"/>
            <a:ext cx="11761853" cy="234967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“和谐号”动车停靠在成都东站的情景如图所示。为避免人被“吸”向列车而发生事故，站台上设有距列车一定距离的安全线。这是因为列车进站时车体附近（  ）。</a:t>
            </a:r>
          </a:p>
          <a:p>
            <a:pPr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A．气体流速大，压强小；B．气体流速大，压强大；</a:t>
            </a:r>
          </a:p>
          <a:p>
            <a:pPr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C．气体流速小，压强大；D．气体流速小，压强小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73743131" name="图片 1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rcRect r="844" b="1778"/>
          <a:stretch>
            <a:fillRect/>
          </a:stretch>
        </p:blipFill>
        <p:spPr>
          <a:xfrm>
            <a:off x="2950861" y="3572699"/>
            <a:ext cx="5093274" cy="245833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3132" name="New picture"/>
          <p:cNvPicPr/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0397009" y="12236685"/>
            <a:ext cx="302458" cy="232833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270876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94968" y="167687"/>
            <a:ext cx="9813128" cy="2010774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3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2020-2021学年人教版八年级下册</a:t>
            </a:r>
            <a:endParaRPr lang="zh-CN" altLang="en-US" sz="24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副标题 2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3960937" y="2412380"/>
            <a:ext cx="4232528" cy="675863"/>
          </a:xfrm>
          <a:prstGeom prst="rect">
            <a:avLst/>
          </a:prstGeom>
        </p:spPr>
        <p:txBody>
          <a:bodyPr vert="horz" lIns="122127" tIns="61064" rIns="122127" bIns="61064" rtlCol="0">
            <a:noAutofit/>
          </a:bodyPr>
          <a:lstStyle>
            <a:lvl1pPr marL="0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4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10636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3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21273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31909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42545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53182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63818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74454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85091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b="1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第九章  压强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513204" y="4140572"/>
            <a:ext cx="7058624" cy="6758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9.4</a:t>
            </a:r>
            <a:r>
              <a:rPr lang="zh-CN" altLang="en-US" sz="48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4800" dirty="0" smtClean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流</a:t>
            </a:r>
            <a:r>
              <a:rPr lang="zh-CN" altLang="en-US" sz="48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体压强与流速关系</a:t>
            </a:r>
          </a:p>
        </p:txBody>
      </p:sp>
    </p:spTree>
    <p:extLst>
      <p:ext uri="{BB962C8B-B14F-4D97-AF65-F5344CB8AC3E}">
        <p14:creationId xmlns:p14="http://schemas.microsoft.com/office/powerpoint/2010/main" val="295385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54135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AutoShape 1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4078" y="959144"/>
            <a:ext cx="1780094" cy="541338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观察与思考</a:t>
            </a: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94078" y="1791524"/>
            <a:ext cx="1780094" cy="54780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流体</a:t>
            </a:r>
          </a:p>
        </p:txBody>
      </p:sp>
      <p:sp>
        <p:nvSpPr>
          <p:cNvPr id="18" name="文本框 17"/>
          <p:cNvSpPr txBox="1"/>
          <p:nvPr>
            <p:custDataLst>
              <p:tags r:id="rId5"/>
            </p:custDataLst>
          </p:nvPr>
        </p:nvSpPr>
        <p:spPr>
          <a:xfrm>
            <a:off x="1974172" y="1737842"/>
            <a:ext cx="4931963" cy="12003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具有流动性的气体和液体统称为流体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2203536" y="2599973"/>
            <a:ext cx="6911176" cy="178440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液体和气体内部都有压强，内部压强的规律是在不流动情况下得出的；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2.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当液体和气体流动时，压强具有什么特点呢？</a:t>
            </a:r>
          </a:p>
        </p:txBody>
      </p:sp>
      <p:sp>
        <p:nvSpPr>
          <p:cNvPr id="6" name="AutoShape 1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94078" y="2691166"/>
            <a:ext cx="1892256" cy="577556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提出问题</a:t>
            </a:r>
          </a:p>
        </p:txBody>
      </p:sp>
    </p:spTree>
    <p:extLst>
      <p:ext uri="{BB962C8B-B14F-4D97-AF65-F5344CB8AC3E}">
        <p14:creationId xmlns:p14="http://schemas.microsoft.com/office/powerpoint/2010/main" val="1738300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1" grpId="0" animBg="1"/>
      <p:bldP spid="18" grpId="0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3044118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★学习目标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8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33778" y="1539288"/>
            <a:ext cx="8656613" cy="27260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知道什么是流体；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理解流体的压强与流速的关系；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利用流体压强与流速关系解释生活中的现象；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了解飞机的升力是怎样产生。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6963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3644624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一、流体中运动的物体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203536" y="1991372"/>
            <a:ext cx="4885964" cy="178440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图甲，是鸟儿在空中飞翔的画面，它是靠什么翱翔天空而不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“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掉下来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”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呢？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7178978" y="839493"/>
            <a:ext cx="4460632" cy="2730618"/>
          </a:xfrm>
          <a:prstGeom prst="rect">
            <a:avLst/>
          </a:prstGeom>
        </p:spPr>
      </p:pic>
      <p:sp>
        <p:nvSpPr>
          <p:cNvPr id="4" name="AutoShape 1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73473" y="2183460"/>
            <a:ext cx="1930063" cy="51805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观察与思考</a:t>
            </a: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273473" y="3868914"/>
            <a:ext cx="4572164" cy="2328333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8"/>
            </p:custDataLst>
          </p:nvPr>
        </p:nvSpPr>
        <p:spPr>
          <a:xfrm>
            <a:off x="8538780" y="3570112"/>
            <a:ext cx="2402024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图甲  小鸟飞翔</a:t>
            </a:r>
          </a:p>
        </p:txBody>
      </p:sp>
      <p:sp>
        <p:nvSpPr>
          <p:cNvPr id="17" name="文本框 16"/>
          <p:cNvSpPr txBox="1"/>
          <p:nvPr>
            <p:custDataLst>
              <p:tags r:id="rId9"/>
            </p:custDataLst>
          </p:nvPr>
        </p:nvSpPr>
        <p:spPr>
          <a:xfrm>
            <a:off x="1644618" y="6197248"/>
            <a:ext cx="1829244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图乙  滑翔机</a:t>
            </a:r>
          </a:p>
        </p:txBody>
      </p:sp>
      <p:sp>
        <p:nvSpPr>
          <p:cNvPr id="18" name="文本框 17"/>
          <p:cNvSpPr txBox="1"/>
          <p:nvPr>
            <p:custDataLst>
              <p:tags r:id="rId10"/>
            </p:custDataLst>
          </p:nvPr>
        </p:nvSpPr>
        <p:spPr>
          <a:xfrm>
            <a:off x="4845637" y="4423187"/>
            <a:ext cx="6794603" cy="12003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图乙中，滑翔机又是靠什么穿梭在空中飞来飞去？</a:t>
            </a:r>
          </a:p>
        </p:txBody>
      </p:sp>
    </p:spTree>
    <p:extLst>
      <p:ext uri="{BB962C8B-B14F-4D97-AF65-F5344CB8AC3E}">
        <p14:creationId xmlns:p14="http://schemas.microsoft.com/office/powerpoint/2010/main" val="1412338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4" grpId="0" animBg="1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3644624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一、流体中运动的物体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92377" y="2025003"/>
            <a:ext cx="7469463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鸟儿翅膀与滑翔机、飞机的机翼类似，其断面上方是边线是弯曲的，上方凸出，下方平直（如图）。</a:t>
            </a: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831783" y="839494"/>
            <a:ext cx="4003794" cy="2755194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292377" y="3244791"/>
            <a:ext cx="7744827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飞行中，翅膀上下气流速度不同，产生了向上的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“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升力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”</a:t>
            </a: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292377" y="4208462"/>
            <a:ext cx="6437324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1738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年，伯努利发现流体的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压强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与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流速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有关。</a:t>
            </a:r>
          </a:p>
        </p:txBody>
      </p:sp>
      <p:sp>
        <p:nvSpPr>
          <p:cNvPr id="19" name="文本框 18"/>
          <p:cNvSpPr txBox="1"/>
          <p:nvPr>
            <p:custDataLst>
              <p:tags r:id="rId8"/>
            </p:custDataLst>
          </p:nvPr>
        </p:nvSpPr>
        <p:spPr>
          <a:xfrm>
            <a:off x="273473" y="4954823"/>
            <a:ext cx="7276646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流体在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流速大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的地方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压强小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，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流速小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的地方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压强大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597239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  <p:bldP spid="10" grpId="0"/>
      <p:bldP spid="15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4291129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二、流体的压强与流速关系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273473" y="1850378"/>
            <a:ext cx="3348467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下面通过实验进行验证</a:t>
            </a: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73474" y="2647832"/>
            <a:ext cx="1839325" cy="59372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探究实验</a:t>
            </a: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2267178" y="2711215"/>
            <a:ext cx="3848154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如图所示装置，是一连通器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299327" y="1974556"/>
            <a:ext cx="5407705" cy="1941571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273473" y="3426531"/>
            <a:ext cx="6135496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如果把到水槽的口堵住，根据连通器原理，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A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C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三个水管液面相平；</a:t>
            </a:r>
          </a:p>
        </p:txBody>
      </p:sp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273473" y="4646319"/>
            <a:ext cx="11433560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2.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当把到水槽的出水口打开后，由水龙头到水槽的水在流动，我们发现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A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C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三个水管液面不再相平（管道粗的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A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C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处液面高，管道细的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处液面低）。</a:t>
            </a:r>
          </a:p>
        </p:txBody>
      </p:sp>
    </p:spTree>
    <p:extLst>
      <p:ext uri="{BB962C8B-B14F-4D97-AF65-F5344CB8AC3E}">
        <p14:creationId xmlns:p14="http://schemas.microsoft.com/office/powerpoint/2010/main" val="762053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0" grpId="0"/>
      <p:bldP spid="11" grpId="0" animBg="1"/>
      <p:bldP spid="2" grpId="0"/>
      <p:bldP spid="6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4291129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二、流体的压强与流速关系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4" y="2138187"/>
            <a:ext cx="1839325" cy="54780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实验分析</a:t>
            </a: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112799" y="2019182"/>
            <a:ext cx="9818557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A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C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水管液面的高低是由大气压强和液体压强决定的，也就是说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A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C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处液体压强应该等于大气压强与该处水管中的水产生的压强之和。</a:t>
            </a: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273473" y="3372203"/>
            <a:ext cx="7844386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由此可知，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处水的压强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小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，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AC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处水的压强比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处要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大</a:t>
            </a: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273473" y="4030604"/>
            <a:ext cx="11471367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在流量相同情况下，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处管道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细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，水的流速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快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；能否得出：流速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大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的地方流体压强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小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呢？</a:t>
            </a:r>
          </a:p>
        </p:txBody>
      </p:sp>
    </p:spTree>
    <p:extLst>
      <p:ext uri="{BB962C8B-B14F-4D97-AF65-F5344CB8AC3E}">
        <p14:creationId xmlns:p14="http://schemas.microsoft.com/office/powerpoint/2010/main" val="3174766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10" grpId="0"/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4291129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二、流体的压强与流速关系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3" y="2108435"/>
            <a:ext cx="1751739" cy="57885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小实验</a:t>
            </a:r>
            <a:r>
              <a:rPr kumimoji="0" lang="en-US" altLang="zh-CN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025212" y="1978437"/>
            <a:ext cx="5280420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手拿小纸条，在纸条上方轻轻吹气，我们发现小纸条往上飘了起来。</a:t>
            </a:r>
          </a:p>
        </p:txBody>
      </p:sp>
      <p:pic>
        <p:nvPicPr>
          <p:cNvPr id="6146" name="Picture 5" descr="cuilzh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140543" y="839494"/>
            <a:ext cx="3359809" cy="2432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0" name="Rectangl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73473" y="3472451"/>
            <a:ext cx="11380629" cy="178570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i="0" u="none" strike="noStrike" kern="1200" cap="none" spc="0" normalizeH="0" baseline="0" noProof="0">
                <a:ln>
                  <a:noFill/>
                </a:ln>
                <a:solidFill>
                  <a:srgbClr val="2115C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这说明在纸的上方吹气，上方空气流速增大，空气产生的压强会减小。而纸的下方没有吹气，流速小，压强比纸上方的压强大，纸的上、下方存在压强差，因而存在向上的压力差，所以纸会向上运动。</a:t>
            </a:r>
          </a:p>
        </p:txBody>
      </p:sp>
    </p:spTree>
    <p:extLst>
      <p:ext uri="{BB962C8B-B14F-4D97-AF65-F5344CB8AC3E}">
        <p14:creationId xmlns:p14="http://schemas.microsoft.com/office/powerpoint/2010/main" val="4195333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" grpId="0"/>
      <p:bldP spid="3687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1876</Words>
  <Application>Microsoft Office PowerPoint</Application>
  <PresentationFormat>自定义</PresentationFormat>
  <Paragraphs>164</Paragraphs>
  <Slides>19</Slides>
  <Notes>18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PowerPoint 演示文稿</vt:lpstr>
      <vt:lpstr>2020-2021学年人教版八年级下册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7</cp:revision>
  <dcterms:created xsi:type="dcterms:W3CDTF">2021-02-22T07:19:52Z</dcterms:created>
  <dcterms:modified xsi:type="dcterms:W3CDTF">2021-02-22T08:40:40Z</dcterms:modified>
</cp:coreProperties>
</file>